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5" r:id="rId1"/>
  </p:sldMasterIdLst>
  <p:notesMasterIdLst>
    <p:notesMasterId r:id="rId37"/>
  </p:notesMasterIdLst>
  <p:handoutMasterIdLst>
    <p:handoutMasterId r:id="rId38"/>
  </p:handoutMasterIdLst>
  <p:sldIdLst>
    <p:sldId id="256" r:id="rId2"/>
    <p:sldId id="295" r:id="rId3"/>
    <p:sldId id="261" r:id="rId4"/>
    <p:sldId id="258" r:id="rId5"/>
    <p:sldId id="298" r:id="rId6"/>
    <p:sldId id="297" r:id="rId7"/>
    <p:sldId id="284" r:id="rId8"/>
    <p:sldId id="301" r:id="rId9"/>
    <p:sldId id="313" r:id="rId10"/>
    <p:sldId id="312" r:id="rId11"/>
    <p:sldId id="303" r:id="rId12"/>
    <p:sldId id="304" r:id="rId13"/>
    <p:sldId id="302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4" r:id="rId22"/>
    <p:sldId id="318" r:id="rId23"/>
    <p:sldId id="333" r:id="rId24"/>
    <p:sldId id="315" r:id="rId25"/>
    <p:sldId id="329" r:id="rId26"/>
    <p:sldId id="325" r:id="rId27"/>
    <p:sldId id="327" r:id="rId28"/>
    <p:sldId id="321" r:id="rId29"/>
    <p:sldId id="322" r:id="rId30"/>
    <p:sldId id="324" r:id="rId31"/>
    <p:sldId id="323" r:id="rId32"/>
    <p:sldId id="328" r:id="rId33"/>
    <p:sldId id="334" r:id="rId34"/>
    <p:sldId id="331" r:id="rId35"/>
    <p:sldId id="332" r:id="rId36"/>
  </p:sldIdLst>
  <p:sldSz cx="9144000" cy="5143500" type="screen16x9"/>
  <p:notesSz cx="6858000" cy="9144000"/>
  <p:embeddedFontLst>
    <p:embeddedFont>
      <p:font typeface="a타이틀고딕2" panose="02020600000000000000" pitchFamily="18" charset="-127"/>
      <p:regular r:id="rId39"/>
    </p:embeddedFont>
    <p:embeddedFont>
      <p:font typeface="Montserrat" panose="00000500000000000000" pitchFamily="2" charset="0"/>
      <p:regular r:id="rId40"/>
      <p:bold r:id="rId41"/>
      <p:italic r:id="rId42"/>
      <p:boldItalic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에스코어 드림 5 Medium" panose="020B0503030302020204" pitchFamily="34" charset="-127"/>
      <p:regular r:id="rId48"/>
    </p:embeddedFont>
    <p:embeddedFont>
      <p:font typeface="에스코어 드림 6 Bold" panose="020B0703030302020204" pitchFamily="34" charset="-127"/>
      <p:bold r:id="rId49"/>
    </p:embeddedFont>
    <p:embeddedFont>
      <p:font typeface="에스코어 드림 7 ExtraBold" panose="020B0803030302020204" pitchFamily="34" charset="-127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AFDC"/>
    <a:srgbClr val="1D98C7"/>
    <a:srgbClr val="DEF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904424-68CA-41A6-A126-53E7637C615E}">
  <a:tblStyle styleId="{92904424-68CA-41A6-A126-53E7637C61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C46FDA9-4502-4ACE-B86A-E214F7153ED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50" d="100"/>
          <a:sy n="150" d="100"/>
        </p:scale>
        <p:origin x="1320" y="-20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30339F3-D0D6-2EE5-F36A-B31D6A4695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06A8DA-3930-3F67-6F09-9A21AE86AB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4A08B8-7677-452E-AFDC-F19ECFFC15DA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F60AF9-E07C-1FF8-6BD6-96064A970E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EF9178-FE51-24E4-53FF-48DE4DBA80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161B5-3A53-4953-A14C-561BEA518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89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66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643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716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128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115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663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167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172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384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722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5323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34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217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091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140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951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5374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4955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6193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9967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716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0836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3994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5662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1567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1956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718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119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390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d28bfc16bb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d28bfc16bb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998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418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95850" y="2906213"/>
            <a:ext cx="6154500" cy="118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5850" y="4392919"/>
            <a:ext cx="60168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Gold">
  <p:cSld name="TITLE_1_3_1">
    <p:bg>
      <p:bgPr>
        <a:solidFill>
          <a:schemeClr val="accent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ctrTitle"/>
          </p:nvPr>
        </p:nvSpPr>
        <p:spPr>
          <a:xfrm>
            <a:off x="565775" y="1583344"/>
            <a:ext cx="6009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481675" y="3494044"/>
            <a:ext cx="6093600" cy="8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581050" y="3055519"/>
            <a:ext cx="60168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eal">
  <p:cSld name="TITLE_1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1513800" y="2161800"/>
            <a:ext cx="6116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i="1"/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9pPr>
          </a:lstStyle>
          <a:p>
            <a:endParaRPr/>
          </a:p>
        </p:txBody>
      </p:sp>
      <p:sp>
        <p:nvSpPr>
          <p:cNvPr id="24" name="Google Shape;24;p5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2584275" y="4565606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2584275" y="451669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57200" y="76050"/>
            <a:ext cx="8229600" cy="10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61950" y="1880794"/>
            <a:ext cx="8020200" cy="28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/>
          <p:nvPr/>
        </p:nvSpPr>
        <p:spPr>
          <a:xfrm>
            <a:off x="0" y="265820"/>
            <a:ext cx="412800" cy="2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457200" y="428569"/>
            <a:ext cx="8229600" cy="5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2584275" y="4565606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Gold">
  <p:cSld name="CAPTION_ONLY_1_1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588700" y="4406306"/>
            <a:ext cx="7966500" cy="2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2584275" y="451669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61950" y="1880794"/>
            <a:ext cx="8020200" cy="28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6" r:id="rId5"/>
    <p:sldLayoutId id="2147483658" r:id="rId6"/>
    <p:sldLayoutId id="2147483663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jp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ctrTitle"/>
          </p:nvPr>
        </p:nvSpPr>
        <p:spPr>
          <a:xfrm>
            <a:off x="443449" y="862897"/>
            <a:ext cx="6202678" cy="34177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UNINOTE</a:t>
            </a:r>
            <a:br>
              <a:rPr lang="en-US" altLang="ko-KR" sz="4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학업 정리 로드맵 커뮤니티</a:t>
            </a:r>
            <a:endParaRPr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BC3BC5-7464-5422-A6D6-29C9D786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56" y="486090"/>
            <a:ext cx="2160000" cy="216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5F360AD-FDF1-4F4D-BA34-45B6AFD10CE4}"/>
              </a:ext>
            </a:extLst>
          </p:cNvPr>
          <p:cNvSpPr/>
          <p:nvPr/>
        </p:nvSpPr>
        <p:spPr>
          <a:xfrm>
            <a:off x="5443592" y="486090"/>
            <a:ext cx="3256959" cy="1887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조장 </a:t>
            </a:r>
            <a:r>
              <a:rPr lang="en-US" altLang="ko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201734016 </a:t>
            </a:r>
            <a:r>
              <a:rPr lang="ko-KR" altLang="en-US" sz="2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박동훈</a:t>
            </a:r>
            <a:endParaRPr lang="en-US" altLang="ko-KR" sz="20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조원 </a:t>
            </a:r>
            <a:r>
              <a:rPr lang="en-US" altLang="ko-K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201734007 </a:t>
            </a:r>
            <a:r>
              <a:rPr lang="ko-KR" altLang="en-US" sz="2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김영원</a:t>
            </a:r>
            <a:endParaRPr lang="en-US" altLang="ko-KR" sz="20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201734034 </a:t>
            </a:r>
            <a:r>
              <a:rPr lang="ko-KR" altLang="en-US" sz="2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이준영</a:t>
            </a:r>
            <a:endParaRPr lang="en-US" altLang="ko-KR" sz="20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201734022 </a:t>
            </a:r>
            <a:r>
              <a:rPr lang="ko-KR" altLang="en-US" sz="20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서동학</a:t>
            </a:r>
            <a:endParaRPr lang="en-US" altLang="ko-KR" sz="20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161924"/>
            <a:ext cx="8229600" cy="557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8"/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02.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프로젝트 설계 및 구현</a:t>
            </a:r>
            <a:endParaRPr lang="ko-KR" altLang="en-US" sz="2800" b="0" dirty="0">
              <a:solidFill>
                <a:schemeClr val="accent2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10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C9220-5520-7E81-C395-6B79E1B8506F}"/>
              </a:ext>
            </a:extLst>
          </p:cNvPr>
          <p:cNvSpPr txBox="1"/>
          <p:nvPr/>
        </p:nvSpPr>
        <p:spPr>
          <a:xfrm>
            <a:off x="119575" y="719019"/>
            <a:ext cx="704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페이지 로드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195" name="_x871080896">
            <a:extLst>
              <a:ext uri="{FF2B5EF4-FFF2-40B4-BE49-F238E27FC236}">
                <a16:creationId xmlns:a16="http://schemas.microsoft.com/office/drawing/2014/main" id="{39554345-C78F-0B7B-6ECD-AED672DF8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0" t="4346" r="5214" b="3015"/>
          <a:stretch/>
        </p:blipFill>
        <p:spPr bwMode="auto">
          <a:xfrm>
            <a:off x="443134" y="1270787"/>
            <a:ext cx="290182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_x690791032">
            <a:extLst>
              <a:ext uri="{FF2B5EF4-FFF2-40B4-BE49-F238E27FC236}">
                <a16:creationId xmlns:a16="http://schemas.microsoft.com/office/drawing/2014/main" id="{56F7E423-0C97-DFA9-AABB-024F5A8A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835" y="350701"/>
            <a:ext cx="2194645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DB3A9A-A75E-32E2-8890-9BA0F9321FB7}"/>
              </a:ext>
            </a:extLst>
          </p:cNvPr>
          <p:cNvSpPr txBox="1"/>
          <p:nvPr/>
        </p:nvSpPr>
        <p:spPr>
          <a:xfrm>
            <a:off x="443134" y="3962815"/>
            <a:ext cx="8110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웹은 페이지 로드 시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buClrTx/>
            </a:pPr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grade</a:t>
            </a: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기준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아이템 위치 지정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481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161924"/>
            <a:ext cx="8229600" cy="557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8"/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02.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프로젝트 설계 및 구현</a:t>
            </a:r>
            <a:endParaRPr lang="ko-KR" altLang="en-US" sz="2800" b="0" dirty="0">
              <a:solidFill>
                <a:schemeClr val="accent2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11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C9220-5520-7E81-C395-6B79E1B8506F}"/>
              </a:ext>
            </a:extLst>
          </p:cNvPr>
          <p:cNvSpPr txBox="1"/>
          <p:nvPr/>
        </p:nvSpPr>
        <p:spPr>
          <a:xfrm>
            <a:off x="119575" y="719019"/>
            <a:ext cx="704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페이지 로드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DB3A9A-A75E-32E2-8890-9BA0F9321FB7}"/>
              </a:ext>
            </a:extLst>
          </p:cNvPr>
          <p:cNvSpPr txBox="1"/>
          <p:nvPr/>
        </p:nvSpPr>
        <p:spPr>
          <a:xfrm>
            <a:off x="457200" y="4371575"/>
            <a:ext cx="8110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▲ 페이지 로드 구현 화면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7851E6-BC58-7A39-74DD-E838FF9A7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00129"/>
            <a:ext cx="5943492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95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161924"/>
            <a:ext cx="8229600" cy="557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8"/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02.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프로젝트 설계 및 구현</a:t>
            </a:r>
            <a:endParaRPr lang="ko-KR" altLang="en-US" sz="2800" b="0" dirty="0">
              <a:solidFill>
                <a:schemeClr val="accent2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12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C9220-5520-7E81-C395-6B79E1B8506F}"/>
              </a:ext>
            </a:extLst>
          </p:cNvPr>
          <p:cNvSpPr txBox="1"/>
          <p:nvPr/>
        </p:nvSpPr>
        <p:spPr>
          <a:xfrm>
            <a:off x="119575" y="719019"/>
            <a:ext cx="704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페이지 로드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DB3A9A-A75E-32E2-8890-9BA0F9321FB7}"/>
              </a:ext>
            </a:extLst>
          </p:cNvPr>
          <p:cNvSpPr txBox="1"/>
          <p:nvPr/>
        </p:nvSpPr>
        <p:spPr>
          <a:xfrm>
            <a:off x="2703455" y="3674391"/>
            <a:ext cx="5205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앱의 경우 </a:t>
            </a:r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Root</a:t>
            </a: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기준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buClrTx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아이템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위치를 </a:t>
            </a: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자동으로 정렬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ABB03E-6B56-3677-1330-817848D22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80684"/>
            <a:ext cx="2025000" cy="36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1F5293-342A-067F-A16F-D795BBBB2B47}"/>
              </a:ext>
            </a:extLst>
          </p:cNvPr>
          <p:cNvSpPr txBox="1"/>
          <p:nvPr/>
        </p:nvSpPr>
        <p:spPr>
          <a:xfrm>
            <a:off x="2703454" y="4382277"/>
            <a:ext cx="34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◀ 페이지 로드 구현 화면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앱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3991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161924"/>
            <a:ext cx="8229600" cy="557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8"/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02.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프로젝트 설계 및 구현</a:t>
            </a:r>
            <a:endParaRPr lang="ko-KR" altLang="en-US" sz="2800" b="0" dirty="0">
              <a:solidFill>
                <a:schemeClr val="accent2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13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C9220-5520-7E81-C395-6B79E1B8506F}"/>
              </a:ext>
            </a:extLst>
          </p:cNvPr>
          <p:cNvSpPr txBox="1"/>
          <p:nvPr/>
        </p:nvSpPr>
        <p:spPr>
          <a:xfrm>
            <a:off x="119575" y="719019"/>
            <a:ext cx="704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아이템 생성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DB3A9A-A75E-32E2-8890-9BA0F9321FB7}"/>
              </a:ext>
            </a:extLst>
          </p:cNvPr>
          <p:cNvSpPr txBox="1"/>
          <p:nvPr/>
        </p:nvSpPr>
        <p:spPr>
          <a:xfrm>
            <a:off x="4621237" y="2456021"/>
            <a:ext cx="4508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▲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APP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추가한 아이템이 있는 경우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BD335A-A167-7304-CECD-EB293FCE0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3" y="1343126"/>
            <a:ext cx="4320000" cy="24572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E890C19-1DAE-D809-7286-6BDCF3DB7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237" y="3092114"/>
            <a:ext cx="3289541" cy="108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A621033-0038-B2D0-62D5-FA0D7DD17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1237" y="878514"/>
            <a:ext cx="3428572" cy="144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455733F-D246-50CA-9FBA-7074F4A3A4AC}"/>
              </a:ext>
            </a:extLst>
          </p:cNvPr>
          <p:cNvSpPr txBox="1"/>
          <p:nvPr/>
        </p:nvSpPr>
        <p:spPr>
          <a:xfrm>
            <a:off x="4621237" y="4302587"/>
            <a:ext cx="4508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▲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WEB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항목 추가 누를 경우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79F2C2-4DA2-FC37-D3EE-27E0B731F0A5}"/>
              </a:ext>
            </a:extLst>
          </p:cNvPr>
          <p:cNvSpPr txBox="1"/>
          <p:nvPr/>
        </p:nvSpPr>
        <p:spPr>
          <a:xfrm>
            <a:off x="166774" y="3935529"/>
            <a:ext cx="4257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▲ 아이템 생성 구현 화면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1958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161924"/>
            <a:ext cx="8229600" cy="557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8"/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02.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프로젝트 설계 및 구현</a:t>
            </a:r>
            <a:endParaRPr lang="ko-KR" altLang="en-US" sz="2800" b="0" dirty="0">
              <a:solidFill>
                <a:schemeClr val="accent2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14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C9220-5520-7E81-C395-6B79E1B8506F}"/>
              </a:ext>
            </a:extLst>
          </p:cNvPr>
          <p:cNvSpPr txBox="1"/>
          <p:nvPr/>
        </p:nvSpPr>
        <p:spPr>
          <a:xfrm>
            <a:off x="119575" y="719019"/>
            <a:ext cx="704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아이템 생성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DB3A9A-A75E-32E2-8890-9BA0F9321FB7}"/>
              </a:ext>
            </a:extLst>
          </p:cNvPr>
          <p:cNvSpPr txBox="1"/>
          <p:nvPr/>
        </p:nvSpPr>
        <p:spPr>
          <a:xfrm>
            <a:off x="4473525" y="1568149"/>
            <a:ext cx="4670475" cy="1425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자식 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Item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</a:t>
            </a:r>
            <a:r>
              <a:rPr lang="ko-KR" altLang="en-US" sz="2000" kern="0" spc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부모 </a:t>
            </a:r>
            <a:r>
              <a:rPr lang="en-US" altLang="ko-KR" sz="2000" kern="0" spc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Item</a:t>
            </a:r>
            <a:r>
              <a:rPr lang="ko-KR" altLang="en-US" sz="2000" kern="0" spc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기준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</a:t>
            </a:r>
            <a:endParaRPr lang="en-US" altLang="ko-KR" sz="2000" kern="0" spc="0" dirty="0">
              <a:solidFill>
                <a:schemeClr val="bg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모든 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Item View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kern="0" spc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상대적인 위치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통해</a:t>
            </a:r>
            <a:br>
              <a:rPr lang="en-US" altLang="ko-KR" sz="2000" kern="0" spc="0" dirty="0"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2000" kern="0" spc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자동으로 정렬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해주고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자식 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Item 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6D00CCF-D731-AE9E-2BAE-3E7961992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59" y="1205486"/>
            <a:ext cx="2025000" cy="360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9334723-7682-2A77-D7F1-EEF12C8DA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195" y="1205486"/>
            <a:ext cx="2025000" cy="36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2B8991-F39F-A784-5DAD-CD28EE1C59E2}"/>
              </a:ext>
            </a:extLst>
          </p:cNvPr>
          <p:cNvSpPr txBox="1"/>
          <p:nvPr/>
        </p:nvSpPr>
        <p:spPr>
          <a:xfrm>
            <a:off x="4473525" y="4405376"/>
            <a:ext cx="34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◀ 아이템 생성 구현 화면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앱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019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161924"/>
            <a:ext cx="8229600" cy="557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8"/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02.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프로젝트 설계 및 구현</a:t>
            </a:r>
            <a:endParaRPr lang="ko-KR" altLang="en-US" sz="2800" b="0" dirty="0">
              <a:solidFill>
                <a:schemeClr val="accent2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15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C9220-5520-7E81-C395-6B79E1B8506F}"/>
              </a:ext>
            </a:extLst>
          </p:cNvPr>
          <p:cNvSpPr txBox="1"/>
          <p:nvPr/>
        </p:nvSpPr>
        <p:spPr>
          <a:xfrm>
            <a:off x="119575" y="719019"/>
            <a:ext cx="704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아이템 이동 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(Drag &amp; Drop)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DB3A9A-A75E-32E2-8890-9BA0F9321FB7}"/>
              </a:ext>
            </a:extLst>
          </p:cNvPr>
          <p:cNvSpPr txBox="1"/>
          <p:nvPr/>
        </p:nvSpPr>
        <p:spPr>
          <a:xfrm>
            <a:off x="457200" y="4581466"/>
            <a:ext cx="5205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▲ 상위 아이템 교체 구현 화면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1ABA0A-A37A-1B7F-134D-F519B7BF6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76114"/>
            <a:ext cx="3600000" cy="31380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6F2703-613E-681E-1E64-1CF396A81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800" y="1275254"/>
            <a:ext cx="3600000" cy="3138889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E4D6EB3-B88B-3194-B1AC-4EA439AB2D0D}"/>
              </a:ext>
            </a:extLst>
          </p:cNvPr>
          <p:cNvCxnSpPr>
            <a:stCxn id="3" idx="3"/>
            <a:endCxn id="5" idx="1"/>
          </p:cNvCxnSpPr>
          <p:nvPr/>
        </p:nvCxnSpPr>
        <p:spPr>
          <a:xfrm flipV="1">
            <a:off x="4057200" y="2844699"/>
            <a:ext cx="1029600" cy="430"/>
          </a:xfrm>
          <a:prstGeom prst="straightConnector1">
            <a:avLst/>
          </a:prstGeom>
          <a:ln w="5080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615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161924"/>
            <a:ext cx="8229600" cy="557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8"/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02.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프로젝트 설계 및 구현</a:t>
            </a:r>
            <a:endParaRPr lang="ko-KR" altLang="en-US" sz="2800" b="0" dirty="0">
              <a:solidFill>
                <a:schemeClr val="accent2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16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C9220-5520-7E81-C395-6B79E1B8506F}"/>
              </a:ext>
            </a:extLst>
          </p:cNvPr>
          <p:cNvSpPr txBox="1"/>
          <p:nvPr/>
        </p:nvSpPr>
        <p:spPr>
          <a:xfrm>
            <a:off x="119575" y="719019"/>
            <a:ext cx="704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아이템 이동 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(Drag &amp; Drop)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DB3A9A-A75E-32E2-8890-9BA0F9321FB7}"/>
              </a:ext>
            </a:extLst>
          </p:cNvPr>
          <p:cNvSpPr txBox="1"/>
          <p:nvPr/>
        </p:nvSpPr>
        <p:spPr>
          <a:xfrm>
            <a:off x="457200" y="3490358"/>
            <a:ext cx="5205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▲ 상위 아이템 교체 구현 화면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앱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894673-207E-1EE1-7724-EF679AB9F9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641" b="36472"/>
          <a:stretch/>
        </p:blipFill>
        <p:spPr>
          <a:xfrm>
            <a:off x="457200" y="1737779"/>
            <a:ext cx="3600000" cy="1592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120C24-4309-1035-0074-544D374DFB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641" b="36472"/>
          <a:stretch/>
        </p:blipFill>
        <p:spPr>
          <a:xfrm>
            <a:off x="5086800" y="1737779"/>
            <a:ext cx="3600000" cy="1592777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EE198E-BCD0-353B-090D-9EB4904CA92D}"/>
              </a:ext>
            </a:extLst>
          </p:cNvPr>
          <p:cNvCxnSpPr/>
          <p:nvPr/>
        </p:nvCxnSpPr>
        <p:spPr>
          <a:xfrm flipV="1">
            <a:off x="4057200" y="2483768"/>
            <a:ext cx="1029600" cy="430"/>
          </a:xfrm>
          <a:prstGeom prst="straightConnector1">
            <a:avLst/>
          </a:prstGeom>
          <a:ln w="5080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17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161924"/>
            <a:ext cx="8229600" cy="557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8"/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02.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프로젝트 설계 및 구현</a:t>
            </a:r>
            <a:endParaRPr lang="ko-KR" altLang="en-US" sz="2800" b="0" dirty="0">
              <a:solidFill>
                <a:schemeClr val="accent2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17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DB3A9A-A75E-32E2-8890-9BA0F9321FB7}"/>
              </a:ext>
            </a:extLst>
          </p:cNvPr>
          <p:cNvSpPr txBox="1"/>
          <p:nvPr/>
        </p:nvSpPr>
        <p:spPr>
          <a:xfrm>
            <a:off x="457200" y="3988481"/>
            <a:ext cx="7997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Item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Line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지우고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>
              <a:buClrTx/>
            </a:pP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깊이 우선 탐색 방식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buClrTx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연결된 하위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Item, Line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모두 찾은 후 삭제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241" name="_x688204000">
            <a:extLst>
              <a:ext uri="{FF2B5EF4-FFF2-40B4-BE49-F238E27FC236}">
                <a16:creationId xmlns:a16="http://schemas.microsoft.com/office/drawing/2014/main" id="{CDC6EE56-0FCE-074E-401C-4BFB56411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8" y="1491750"/>
            <a:ext cx="2880000" cy="221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_x690172112">
            <a:extLst>
              <a:ext uri="{FF2B5EF4-FFF2-40B4-BE49-F238E27FC236}">
                <a16:creationId xmlns:a16="http://schemas.microsoft.com/office/drawing/2014/main" id="{3EA11EDB-6308-93F4-6B9F-C549ECE4C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66147"/>
            <a:ext cx="3600000" cy="381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AB4B107-A5BD-0277-C543-331FF6A11691}"/>
              </a:ext>
            </a:extLst>
          </p:cNvPr>
          <p:cNvSpPr txBox="1"/>
          <p:nvPr/>
        </p:nvSpPr>
        <p:spPr>
          <a:xfrm>
            <a:off x="119575" y="719019"/>
            <a:ext cx="704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아이템 삭제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630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161924"/>
            <a:ext cx="8229600" cy="557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8"/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02.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프로젝트 설계 및 구현</a:t>
            </a:r>
            <a:endParaRPr lang="ko-KR" altLang="en-US" sz="2800" b="0" dirty="0">
              <a:solidFill>
                <a:schemeClr val="accent2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18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C9220-5520-7E81-C395-6B79E1B8506F}"/>
              </a:ext>
            </a:extLst>
          </p:cNvPr>
          <p:cNvSpPr txBox="1"/>
          <p:nvPr/>
        </p:nvSpPr>
        <p:spPr>
          <a:xfrm>
            <a:off x="119575" y="719019"/>
            <a:ext cx="704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아이템 삭제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DB3A9A-A75E-32E2-8890-9BA0F9321FB7}"/>
              </a:ext>
            </a:extLst>
          </p:cNvPr>
          <p:cNvSpPr txBox="1"/>
          <p:nvPr/>
        </p:nvSpPr>
        <p:spPr>
          <a:xfrm>
            <a:off x="4057200" y="4189655"/>
            <a:ext cx="5205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◀ 아이템 삭제 구현 화면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8CEF79-4FEC-2C80-D041-142EB2914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98" t="29299" r="40236" b="43908"/>
          <a:stretch/>
        </p:blipFill>
        <p:spPr>
          <a:xfrm>
            <a:off x="457200" y="1207827"/>
            <a:ext cx="3600000" cy="15472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7A1CDE-100D-E8CB-4855-9349D493E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200" y="1213171"/>
            <a:ext cx="3600000" cy="10492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AE7C43-86B1-632E-B04B-2849E510B2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68"/>
          <a:stretch/>
        </p:blipFill>
        <p:spPr>
          <a:xfrm>
            <a:off x="457200" y="3149765"/>
            <a:ext cx="3604374" cy="144000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E929841-053D-37A0-6F6D-C569956E63EF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2257200" y="2755093"/>
            <a:ext cx="2187" cy="394672"/>
          </a:xfrm>
          <a:prstGeom prst="straightConnector1">
            <a:avLst/>
          </a:prstGeom>
          <a:ln w="5080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547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161924"/>
            <a:ext cx="8229600" cy="557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8"/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02.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프로젝트 설계 및 구현</a:t>
            </a:r>
            <a:endParaRPr lang="ko-KR" altLang="en-US" sz="2800" b="0" dirty="0">
              <a:solidFill>
                <a:schemeClr val="accent2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19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C9220-5520-7E81-C395-6B79E1B8506F}"/>
              </a:ext>
            </a:extLst>
          </p:cNvPr>
          <p:cNvSpPr txBox="1"/>
          <p:nvPr/>
        </p:nvSpPr>
        <p:spPr>
          <a:xfrm>
            <a:off x="119575" y="719019"/>
            <a:ext cx="704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아이템 삭제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DB3A9A-A75E-32E2-8890-9BA0F9321FB7}"/>
              </a:ext>
            </a:extLst>
          </p:cNvPr>
          <p:cNvSpPr txBox="1"/>
          <p:nvPr/>
        </p:nvSpPr>
        <p:spPr>
          <a:xfrm>
            <a:off x="457200" y="3568394"/>
            <a:ext cx="5205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▲ 아이템 삭제 구현 화면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앱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72663F-326A-E5FF-1ECF-F4F9845A06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00" b="40650"/>
          <a:stretch/>
        </p:blipFill>
        <p:spPr>
          <a:xfrm>
            <a:off x="457200" y="1871425"/>
            <a:ext cx="2893219" cy="14067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624FAC-98BD-61A1-8B34-C7D9402CAC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838" b="40811"/>
          <a:stretch/>
        </p:blipFill>
        <p:spPr>
          <a:xfrm>
            <a:off x="4368021" y="1871425"/>
            <a:ext cx="2893219" cy="140676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F720D07-76FB-579F-77E1-44913C5DAE3A}"/>
              </a:ext>
            </a:extLst>
          </p:cNvPr>
          <p:cNvCxnSpPr/>
          <p:nvPr/>
        </p:nvCxnSpPr>
        <p:spPr>
          <a:xfrm flipV="1">
            <a:off x="3338421" y="2574379"/>
            <a:ext cx="1029600" cy="430"/>
          </a:xfrm>
          <a:prstGeom prst="straightConnector1">
            <a:avLst/>
          </a:prstGeom>
          <a:ln w="5080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40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title"/>
          </p:nvPr>
        </p:nvSpPr>
        <p:spPr>
          <a:xfrm>
            <a:off x="457200" y="280219"/>
            <a:ext cx="8229600" cy="721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목차</a:t>
            </a:r>
            <a:endParaRPr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40" name="Google Shape;240;p35"/>
          <p:cNvSpPr/>
          <p:nvPr/>
        </p:nvSpPr>
        <p:spPr>
          <a:xfrm>
            <a:off x="3098481" y="1909238"/>
            <a:ext cx="2988900" cy="13251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"/>
                <a:sym typeface="Open Sans"/>
              </a:rPr>
              <a:t>2. </a:t>
            </a:r>
            <a:r>
              <a:rPr lang="ko-KR" altLang="en-US" sz="20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"/>
                <a:sym typeface="Open Sans"/>
              </a:rPr>
              <a:t>프로젝트</a:t>
            </a:r>
            <a:endParaRPr sz="2000" dirty="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"/>
                <a:sym typeface="Open Sans"/>
              </a:rPr>
              <a:t>설계 및 구현</a:t>
            </a:r>
            <a:endParaRPr lang="en-US" sz="2000" dirty="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"/>
              <a:sym typeface="Open Sans"/>
            </a:endParaRPr>
          </a:p>
        </p:txBody>
      </p:sp>
      <p:sp>
        <p:nvSpPr>
          <p:cNvPr id="241" name="Google Shape;241;p35"/>
          <p:cNvSpPr/>
          <p:nvPr/>
        </p:nvSpPr>
        <p:spPr>
          <a:xfrm>
            <a:off x="5697930" y="1909238"/>
            <a:ext cx="2988900" cy="13251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"/>
                <a:sym typeface="Open Sans"/>
              </a:rPr>
              <a:t>3. </a:t>
            </a:r>
            <a:r>
              <a:rPr lang="ko-KR" altLang="en-US" sz="20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"/>
                <a:sym typeface="Open Sans"/>
              </a:rPr>
              <a:t>프로젝트</a:t>
            </a:r>
            <a:endParaRPr lang="en-US" altLang="ko-KR" sz="2000" dirty="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"/>
                <a:sym typeface="Open Sans"/>
              </a:rPr>
              <a:t>시연 및 마무리</a:t>
            </a:r>
            <a:endParaRPr lang="en-US" sz="2000" dirty="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"/>
              <a:sym typeface="Open Sans"/>
            </a:endParaRPr>
          </a:p>
        </p:txBody>
      </p:sp>
      <p:sp>
        <p:nvSpPr>
          <p:cNvPr id="242" name="Google Shape;242;p35"/>
          <p:cNvSpPr/>
          <p:nvPr/>
        </p:nvSpPr>
        <p:spPr>
          <a:xfrm>
            <a:off x="507681" y="1909238"/>
            <a:ext cx="2988000" cy="13248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8" algn="ctr"/>
            <a:r>
              <a:rPr lang="en" sz="20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"/>
                <a:sym typeface="Open Sans"/>
              </a:rPr>
              <a:t>1. </a:t>
            </a:r>
            <a:r>
              <a:rPr lang="ko-KR" altLang="en-US" sz="20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"/>
                <a:sym typeface="Open Sans"/>
              </a:rPr>
              <a:t>프로젝트</a:t>
            </a:r>
            <a:endParaRPr lang="en" sz="2000" dirty="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"/>
              <a:sym typeface="Open Sans"/>
            </a:endParaRPr>
          </a:p>
          <a:p>
            <a:pPr lvl="7" algn="ctr"/>
            <a:r>
              <a:rPr lang="ko-KR" altLang="en-US" sz="20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"/>
                <a:sym typeface="Open Sans"/>
              </a:rPr>
              <a:t>개요</a:t>
            </a:r>
            <a:r>
              <a:rPr lang="en-US" altLang="ko-KR" sz="20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"/>
                <a:sym typeface="Open Sans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Open Sans"/>
                <a:sym typeface="Open Sans"/>
              </a:rPr>
              <a:t>및 개발 환경</a:t>
            </a:r>
            <a:endParaRPr lang="en-US" sz="2000" dirty="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Open Sans"/>
              <a:sym typeface="Open Sans"/>
            </a:endParaRPr>
          </a:p>
        </p:txBody>
      </p:sp>
      <p:sp>
        <p:nvSpPr>
          <p:cNvPr id="7" name="Google Shape;132;p24">
            <a:extLst>
              <a:ext uri="{FF2B5EF4-FFF2-40B4-BE49-F238E27FC236}">
                <a16:creationId xmlns:a16="http://schemas.microsoft.com/office/drawing/2014/main" id="{6E025E15-E401-8662-B059-053667C402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2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012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161924"/>
            <a:ext cx="8229600" cy="557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8"/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02.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프로젝트 설계 및 구현</a:t>
            </a:r>
            <a:endParaRPr lang="ko-KR" altLang="en-US" sz="2800" b="0" dirty="0">
              <a:solidFill>
                <a:schemeClr val="accent2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20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C9220-5520-7E81-C395-6B79E1B8506F}"/>
              </a:ext>
            </a:extLst>
          </p:cNvPr>
          <p:cNvSpPr txBox="1"/>
          <p:nvPr/>
        </p:nvSpPr>
        <p:spPr>
          <a:xfrm>
            <a:off x="119575" y="719019"/>
            <a:ext cx="704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 업로드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pic>
        <p:nvPicPr>
          <p:cNvPr id="12" name="Picture 0">
            <a:extLst>
              <a:ext uri="{FF2B5EF4-FFF2-40B4-BE49-F238E27FC236}">
                <a16:creationId xmlns:a16="http://schemas.microsoft.com/office/drawing/2014/main" id="{3777A998-B166-4CA5-6784-AE11EE815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38817"/>
            <a:ext cx="3898900" cy="250681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99E90B-8656-CD37-0455-FD727A1A765E}"/>
              </a:ext>
            </a:extLst>
          </p:cNvPr>
          <p:cNvSpPr txBox="1"/>
          <p:nvPr/>
        </p:nvSpPr>
        <p:spPr>
          <a:xfrm>
            <a:off x="457200" y="4182509"/>
            <a:ext cx="4874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 →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JSP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호스팅 → 외부 서버로 이동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CBD1D0-C1FB-A094-902D-B5BA0FF44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322" y="1110004"/>
            <a:ext cx="2336062" cy="29356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B3929F-4A58-C19C-0264-BC9420EF8E96}"/>
              </a:ext>
            </a:extLst>
          </p:cNvPr>
          <p:cNvSpPr txBox="1"/>
          <p:nvPr/>
        </p:nvSpPr>
        <p:spPr>
          <a:xfrm>
            <a:off x="5331655" y="4182509"/>
            <a:ext cx="3087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▲ 업로드 구현 화면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4050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161924"/>
            <a:ext cx="8229600" cy="557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8"/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02.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프로젝트 설계 및 구현</a:t>
            </a:r>
            <a:endParaRPr lang="ko-KR" altLang="en-US" sz="2800" b="0" dirty="0">
              <a:solidFill>
                <a:schemeClr val="accent2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21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C9220-5520-7E81-C395-6B79E1B8506F}"/>
              </a:ext>
            </a:extLst>
          </p:cNvPr>
          <p:cNvSpPr txBox="1"/>
          <p:nvPr/>
        </p:nvSpPr>
        <p:spPr>
          <a:xfrm>
            <a:off x="119575" y="719019"/>
            <a:ext cx="704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 다운로드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B47A8C9A-748C-3CAE-EE2D-CF77D7BE1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36080"/>
            <a:ext cx="3820069" cy="249196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1217F-8DE5-6148-CEE7-581F653F284D}"/>
              </a:ext>
            </a:extLst>
          </p:cNvPr>
          <p:cNvSpPr txBox="1"/>
          <p:nvPr/>
        </p:nvSpPr>
        <p:spPr>
          <a:xfrm>
            <a:off x="381000" y="4182509"/>
            <a:ext cx="5205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외부서버 →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JSP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호스팅 → 사용자로 이동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945917-2F06-F838-162C-2FE77000E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29" y="1150964"/>
            <a:ext cx="2300566" cy="2877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17482D-310B-0BDE-DF10-5AAA61101C13}"/>
              </a:ext>
            </a:extLst>
          </p:cNvPr>
          <p:cNvSpPr txBox="1"/>
          <p:nvPr/>
        </p:nvSpPr>
        <p:spPr>
          <a:xfrm>
            <a:off x="5586046" y="4182509"/>
            <a:ext cx="3176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▲ 다운로드 구현 화면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714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161924"/>
            <a:ext cx="8229600" cy="557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8"/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02.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프로젝트 설계 및 구현</a:t>
            </a:r>
            <a:endParaRPr lang="ko-KR" altLang="en-US" sz="2800" b="0" dirty="0">
              <a:solidFill>
                <a:schemeClr val="accent2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22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C9220-5520-7E81-C395-6B79E1B8506F}"/>
              </a:ext>
            </a:extLst>
          </p:cNvPr>
          <p:cNvSpPr txBox="1"/>
          <p:nvPr/>
        </p:nvSpPr>
        <p:spPr>
          <a:xfrm>
            <a:off x="119575" y="719019"/>
            <a:ext cx="704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 업로드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다운로드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앱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FC4A98-7DAD-FF75-E0CC-FD881B98AE35}"/>
              </a:ext>
            </a:extLst>
          </p:cNvPr>
          <p:cNvSpPr txBox="1"/>
          <p:nvPr/>
        </p:nvSpPr>
        <p:spPr>
          <a:xfrm>
            <a:off x="492759" y="4245131"/>
            <a:ext cx="493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Multipart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타입으로 만들고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buClrTx/>
            </a:pP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PHP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통한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File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업로드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853435-4BD0-2298-8595-08D12BF2C6EE}"/>
              </a:ext>
            </a:extLst>
          </p:cNvPr>
          <p:cNvSpPr txBox="1"/>
          <p:nvPr/>
        </p:nvSpPr>
        <p:spPr>
          <a:xfrm>
            <a:off x="4697796" y="4245131"/>
            <a:ext cx="4937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▲ 파일 업로드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다운로드 구현 화면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앱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32271C-E002-C1C3-41A8-009F64FA9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177" y="326092"/>
            <a:ext cx="2160000" cy="38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DF4AA0C-B6DC-BC1B-863C-EE9F4D1A3D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66"/>
          <a:stretch/>
        </p:blipFill>
        <p:spPr>
          <a:xfrm>
            <a:off x="492759" y="1376000"/>
            <a:ext cx="3600000" cy="279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8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0EB89CC7-3D61-633D-6634-3DADC4BF3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53" y="1567815"/>
            <a:ext cx="5760000" cy="250817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AA4409A-9BF0-E42C-F6F8-2522D8060E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424"/>
          <a:stretch/>
        </p:blipFill>
        <p:spPr>
          <a:xfrm>
            <a:off x="4486415" y="2780871"/>
            <a:ext cx="1481238" cy="104592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85A2BA2-77FF-3C3D-14F7-388628B82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206" y="245619"/>
            <a:ext cx="2308500" cy="4104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7FF2970-068D-26BE-5183-56A1B672AF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5658"/>
          <a:stretch/>
        </p:blipFill>
        <p:spPr>
          <a:xfrm>
            <a:off x="6199206" y="3761662"/>
            <a:ext cx="2307600" cy="588353"/>
          </a:xfrm>
          <a:prstGeom prst="rect">
            <a:avLst/>
          </a:prstGeom>
        </p:spPr>
      </p:pic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161924"/>
            <a:ext cx="8229600" cy="557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8"/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02.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프로젝트 설계 및 구현</a:t>
            </a:r>
            <a:endParaRPr lang="ko-KR" altLang="en-US" sz="2800" b="0" dirty="0">
              <a:solidFill>
                <a:schemeClr val="accent2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23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C9220-5520-7E81-C395-6B79E1B8506F}"/>
              </a:ext>
            </a:extLst>
          </p:cNvPr>
          <p:cNvSpPr txBox="1"/>
          <p:nvPr/>
        </p:nvSpPr>
        <p:spPr>
          <a:xfrm>
            <a:off x="119575" y="719019"/>
            <a:ext cx="704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로드맵 기타 기능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1217F-8DE5-6148-CEE7-581F653F284D}"/>
              </a:ext>
            </a:extLst>
          </p:cNvPr>
          <p:cNvSpPr txBox="1"/>
          <p:nvPr/>
        </p:nvSpPr>
        <p:spPr>
          <a:xfrm>
            <a:off x="207653" y="4392845"/>
            <a:ext cx="8127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① 공개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비공개 버튼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	   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② 조회수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추천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	 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③ 추가 내용 버튼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buClrTx/>
            </a:pP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개인 로드맵을 </a:t>
            </a:r>
            <a:r>
              <a:rPr lang="ko-KR" alt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공개</a:t>
            </a:r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비공개</a:t>
            </a: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설정 </a:t>
            </a:r>
            <a:r>
              <a:rPr lang="en-US" altLang="ko-KR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</a:t>
            </a:r>
            <a:r>
              <a:rPr lang="ko-KR" alt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추천 버튼</a:t>
            </a: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</a:t>
            </a:r>
            <a:r>
              <a:rPr lang="en-US" altLang="ko-KR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개수를 올림</a:t>
            </a:r>
            <a:r>
              <a:rPr lang="en-US" altLang="ko-KR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	  </a:t>
            </a: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박스 </a:t>
            </a:r>
            <a:r>
              <a:rPr lang="ko-KR" alt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세부 내용 메모</a:t>
            </a: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기능</a:t>
            </a:r>
            <a:endParaRPr lang="en-US" altLang="ko-KR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DD169C9-9E7B-F9A1-9595-4F7F13AF2FBC}"/>
              </a:ext>
            </a:extLst>
          </p:cNvPr>
          <p:cNvSpPr/>
          <p:nvPr/>
        </p:nvSpPr>
        <p:spPr>
          <a:xfrm>
            <a:off x="3398453" y="1575212"/>
            <a:ext cx="864000" cy="36000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C6CB9D-A040-665E-73BD-9EFF7110A4A7}"/>
              </a:ext>
            </a:extLst>
          </p:cNvPr>
          <p:cNvSpPr txBox="1"/>
          <p:nvPr/>
        </p:nvSpPr>
        <p:spPr>
          <a:xfrm>
            <a:off x="3391253" y="1173256"/>
            <a:ext cx="4315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①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B4C0E6-AB37-2C2E-3FB0-10E96A5ECECA}"/>
              </a:ext>
            </a:extLst>
          </p:cNvPr>
          <p:cNvSpPr txBox="1"/>
          <p:nvPr/>
        </p:nvSpPr>
        <p:spPr>
          <a:xfrm>
            <a:off x="5430053" y="1167705"/>
            <a:ext cx="4315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②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09A953-82C6-CB62-89B7-347068878295}"/>
              </a:ext>
            </a:extLst>
          </p:cNvPr>
          <p:cNvSpPr/>
          <p:nvPr/>
        </p:nvSpPr>
        <p:spPr>
          <a:xfrm>
            <a:off x="4348853" y="1575212"/>
            <a:ext cx="1584000" cy="36000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D99D830-AECB-B904-3418-F5AEEE57D7CB}"/>
              </a:ext>
            </a:extLst>
          </p:cNvPr>
          <p:cNvSpPr/>
          <p:nvPr/>
        </p:nvSpPr>
        <p:spPr>
          <a:xfrm>
            <a:off x="4789253" y="3222689"/>
            <a:ext cx="1080000" cy="28800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AF0E35B-FAB8-99CE-691D-290BAA80AE7F}"/>
              </a:ext>
            </a:extLst>
          </p:cNvPr>
          <p:cNvSpPr txBox="1"/>
          <p:nvPr/>
        </p:nvSpPr>
        <p:spPr>
          <a:xfrm>
            <a:off x="4356236" y="3208289"/>
            <a:ext cx="4315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③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1392D5A-44A3-F2C7-2D56-DE2B739691AF}"/>
              </a:ext>
            </a:extLst>
          </p:cNvPr>
          <p:cNvSpPr/>
          <p:nvPr/>
        </p:nvSpPr>
        <p:spPr>
          <a:xfrm>
            <a:off x="7923600" y="856684"/>
            <a:ext cx="576000" cy="93600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D1A63B3-AEA2-B3D8-AB8D-37711B4D7B6B}"/>
              </a:ext>
            </a:extLst>
          </p:cNvPr>
          <p:cNvSpPr/>
          <p:nvPr/>
        </p:nvSpPr>
        <p:spPr>
          <a:xfrm>
            <a:off x="8125247" y="451977"/>
            <a:ext cx="360000" cy="36000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63F3855-99AA-68AA-728E-E89CBEE291A1}"/>
              </a:ext>
            </a:extLst>
          </p:cNvPr>
          <p:cNvSpPr txBox="1"/>
          <p:nvPr/>
        </p:nvSpPr>
        <p:spPr>
          <a:xfrm>
            <a:off x="8486825" y="455492"/>
            <a:ext cx="4315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①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B47B0F-339E-B65F-3703-677044D63FA3}"/>
              </a:ext>
            </a:extLst>
          </p:cNvPr>
          <p:cNvSpPr txBox="1"/>
          <p:nvPr/>
        </p:nvSpPr>
        <p:spPr>
          <a:xfrm>
            <a:off x="7480996" y="855076"/>
            <a:ext cx="4315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②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614821D-2B09-4BCD-2601-3D3ED38B6552}"/>
              </a:ext>
            </a:extLst>
          </p:cNvPr>
          <p:cNvSpPr/>
          <p:nvPr/>
        </p:nvSpPr>
        <p:spPr>
          <a:xfrm>
            <a:off x="6877968" y="3717254"/>
            <a:ext cx="360000" cy="36000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F750FDD-D9E4-E4C6-853F-EC05896BC319}"/>
              </a:ext>
            </a:extLst>
          </p:cNvPr>
          <p:cNvSpPr txBox="1"/>
          <p:nvPr/>
        </p:nvSpPr>
        <p:spPr>
          <a:xfrm>
            <a:off x="6877968" y="3294940"/>
            <a:ext cx="4315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③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084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161924"/>
            <a:ext cx="8229600" cy="557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8"/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02.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프로젝트 설계 및 구현</a:t>
            </a:r>
            <a:endParaRPr lang="ko-KR" altLang="en-US" sz="2800" b="0" dirty="0">
              <a:solidFill>
                <a:schemeClr val="accent2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24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C9220-5520-7E81-C395-6B79E1B8506F}"/>
              </a:ext>
            </a:extLst>
          </p:cNvPr>
          <p:cNvSpPr txBox="1"/>
          <p:nvPr/>
        </p:nvSpPr>
        <p:spPr>
          <a:xfrm>
            <a:off x="119575" y="719019"/>
            <a:ext cx="704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로드맵 전체 구현 화면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1217F-8DE5-6148-CEE7-581F653F284D}"/>
              </a:ext>
            </a:extLst>
          </p:cNvPr>
          <p:cNvSpPr txBox="1"/>
          <p:nvPr/>
        </p:nvSpPr>
        <p:spPr>
          <a:xfrm>
            <a:off x="345000" y="4390026"/>
            <a:ext cx="5205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▲ 로드맵 전체 화면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042B14-0404-959B-58DD-A45568333BD6}"/>
              </a:ext>
            </a:extLst>
          </p:cNvPr>
          <p:cNvSpPr txBox="1"/>
          <p:nvPr/>
        </p:nvSpPr>
        <p:spPr>
          <a:xfrm>
            <a:off x="5658046" y="4390026"/>
            <a:ext cx="3117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▲ 로드맵 전체 화면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앱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03908A-C9F2-39D2-BD3A-78E0DAF64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73395"/>
            <a:ext cx="5040000" cy="28807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B38DC8-E45D-5708-9A22-60D49ED54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040" y="258173"/>
            <a:ext cx="2304000" cy="4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32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161924"/>
            <a:ext cx="8229600" cy="557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8"/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02.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프로젝트 설계 및 구현</a:t>
            </a:r>
            <a:endParaRPr lang="ko-KR" altLang="en-US" sz="2800" b="0" dirty="0">
              <a:solidFill>
                <a:schemeClr val="accent2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25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C9220-5520-7E81-C395-6B79E1B8506F}"/>
              </a:ext>
            </a:extLst>
          </p:cNvPr>
          <p:cNvSpPr txBox="1"/>
          <p:nvPr/>
        </p:nvSpPr>
        <p:spPr>
          <a:xfrm>
            <a:off x="119575" y="719019"/>
            <a:ext cx="704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 관리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C3DA5A8-F197-6DBA-1408-CC488F41E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38" y="1813971"/>
            <a:ext cx="3693761" cy="183727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407AF787-0E37-5867-4A66-00536D6F2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262" y="399703"/>
            <a:ext cx="2376038" cy="3240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A28BC7-6946-DC09-A617-B58EAC5DA5F8}"/>
              </a:ext>
            </a:extLst>
          </p:cNvPr>
          <p:cNvSpPr txBox="1"/>
          <p:nvPr/>
        </p:nvSpPr>
        <p:spPr>
          <a:xfrm>
            <a:off x="119575" y="3959019"/>
            <a:ext cx="427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웹에 경우 </a:t>
            </a: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쿠키와</a:t>
            </a:r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세션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이용해 관리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7BF04-4C2F-A571-F8DF-BE541DA82681}"/>
              </a:ext>
            </a:extLst>
          </p:cNvPr>
          <p:cNvSpPr txBox="1"/>
          <p:nvPr/>
        </p:nvSpPr>
        <p:spPr>
          <a:xfrm>
            <a:off x="4529796" y="3959019"/>
            <a:ext cx="4789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앱의 경우 </a:t>
            </a:r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PHP</a:t>
            </a: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통해</a:t>
            </a:r>
            <a:b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DB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아이디 정보 호출해 로그인 진행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3603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161924"/>
            <a:ext cx="8229600" cy="557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8"/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02.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프로젝트 설계 및 구현</a:t>
            </a:r>
            <a:endParaRPr lang="ko-KR" altLang="en-US" sz="2800" b="0" dirty="0">
              <a:solidFill>
                <a:schemeClr val="accent2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26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C9220-5520-7E81-C395-6B79E1B8506F}"/>
              </a:ext>
            </a:extLst>
          </p:cNvPr>
          <p:cNvSpPr txBox="1"/>
          <p:nvPr/>
        </p:nvSpPr>
        <p:spPr>
          <a:xfrm>
            <a:off x="119575" y="719019"/>
            <a:ext cx="704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게시판 구성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2906C0-7B58-C8F3-6A70-BD811DEFA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8"/>
          <a:stretch/>
        </p:blipFill>
        <p:spPr>
          <a:xfrm>
            <a:off x="212575" y="2002470"/>
            <a:ext cx="5760000" cy="23256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B02E1A-8D76-7F60-3928-1EBF587D5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800" y="232149"/>
            <a:ext cx="2304000" cy="4096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30B2261-6D0A-8A98-6F0D-4558F115A5BA}"/>
              </a:ext>
            </a:extLst>
          </p:cNvPr>
          <p:cNvSpPr/>
          <p:nvPr/>
        </p:nvSpPr>
        <p:spPr>
          <a:xfrm>
            <a:off x="270600" y="2004751"/>
            <a:ext cx="3168000" cy="28800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6FF195-5847-9BFF-B9D9-AFB5976DDE93}"/>
              </a:ext>
            </a:extLst>
          </p:cNvPr>
          <p:cNvSpPr txBox="1"/>
          <p:nvPr/>
        </p:nvSpPr>
        <p:spPr>
          <a:xfrm>
            <a:off x="270600" y="1604641"/>
            <a:ext cx="4315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①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394200-0D3E-F775-4A85-94F69FE0CAD7}"/>
              </a:ext>
            </a:extLst>
          </p:cNvPr>
          <p:cNvSpPr txBox="1"/>
          <p:nvPr/>
        </p:nvSpPr>
        <p:spPr>
          <a:xfrm>
            <a:off x="5878672" y="2571750"/>
            <a:ext cx="4315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②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9AF177-2C50-4755-0960-351B897A8EAF}"/>
              </a:ext>
            </a:extLst>
          </p:cNvPr>
          <p:cNvSpPr/>
          <p:nvPr/>
        </p:nvSpPr>
        <p:spPr>
          <a:xfrm>
            <a:off x="335164" y="2571750"/>
            <a:ext cx="5544000" cy="36000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D2F174-DFE9-9D1C-F5F7-137712D9B153}"/>
              </a:ext>
            </a:extLst>
          </p:cNvPr>
          <p:cNvSpPr/>
          <p:nvPr/>
        </p:nvSpPr>
        <p:spPr>
          <a:xfrm>
            <a:off x="5568836" y="4018549"/>
            <a:ext cx="360000" cy="28800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187DFB-0D96-1BDC-B568-CF92047A8E19}"/>
              </a:ext>
            </a:extLst>
          </p:cNvPr>
          <p:cNvSpPr txBox="1"/>
          <p:nvPr/>
        </p:nvSpPr>
        <p:spPr>
          <a:xfrm>
            <a:off x="5130108" y="3962494"/>
            <a:ext cx="4315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③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623B768-B42A-68CD-97E1-89760F9B244A}"/>
              </a:ext>
            </a:extLst>
          </p:cNvPr>
          <p:cNvSpPr/>
          <p:nvPr/>
        </p:nvSpPr>
        <p:spPr>
          <a:xfrm>
            <a:off x="6403800" y="388707"/>
            <a:ext cx="1296000" cy="21600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DF11EB-2814-B9F7-D892-0CC3D8CE68AC}"/>
              </a:ext>
            </a:extLst>
          </p:cNvPr>
          <p:cNvSpPr/>
          <p:nvPr/>
        </p:nvSpPr>
        <p:spPr>
          <a:xfrm>
            <a:off x="6403800" y="670000"/>
            <a:ext cx="1656000" cy="36000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AEF1B6-DDC8-68DB-349A-45D02F636EFD}"/>
              </a:ext>
            </a:extLst>
          </p:cNvPr>
          <p:cNvSpPr txBox="1"/>
          <p:nvPr/>
        </p:nvSpPr>
        <p:spPr>
          <a:xfrm>
            <a:off x="8071008" y="670000"/>
            <a:ext cx="4315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②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DC742D-BEBA-45A1-0623-89D3A2957376}"/>
              </a:ext>
            </a:extLst>
          </p:cNvPr>
          <p:cNvSpPr txBox="1"/>
          <p:nvPr/>
        </p:nvSpPr>
        <p:spPr>
          <a:xfrm>
            <a:off x="5972272" y="208335"/>
            <a:ext cx="4315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①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2B2810-196D-B01C-AFD3-DE781AC89433}"/>
              </a:ext>
            </a:extLst>
          </p:cNvPr>
          <p:cNvSpPr txBox="1"/>
          <p:nvPr/>
        </p:nvSpPr>
        <p:spPr>
          <a:xfrm>
            <a:off x="7747180" y="3521678"/>
            <a:ext cx="4315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③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4F9D392-5BAB-2E0A-8C4B-7BAE099C8582}"/>
              </a:ext>
            </a:extLst>
          </p:cNvPr>
          <p:cNvSpPr/>
          <p:nvPr/>
        </p:nvSpPr>
        <p:spPr>
          <a:xfrm>
            <a:off x="8182436" y="3498533"/>
            <a:ext cx="432000" cy="43200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619C4B-28EF-61E6-4E4A-3C28BED01310}"/>
              </a:ext>
            </a:extLst>
          </p:cNvPr>
          <p:cNvSpPr txBox="1"/>
          <p:nvPr/>
        </p:nvSpPr>
        <p:spPr>
          <a:xfrm>
            <a:off x="207653" y="4392845"/>
            <a:ext cx="8127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① 게시판 메뉴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	   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② 게시글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	  	   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③ 게시글 생성 버튼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buClrTx/>
            </a:pPr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r>
              <a:rPr lang="ko-KR" alt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 게시판</a:t>
            </a: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구성</a:t>
            </a:r>
            <a:r>
              <a:rPr lang="en-US" altLang="ko-KR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	    </a:t>
            </a: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추천 로드맵 경우 </a:t>
            </a:r>
            <a:r>
              <a:rPr lang="ko-KR" altLang="en-US" sz="1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추천순</a:t>
            </a:r>
            <a:r>
              <a:rPr lang="ko-KR" alt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정렬</a:t>
            </a:r>
            <a:r>
              <a:rPr lang="en-US" altLang="ko-KR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회원에 한하여 </a:t>
            </a:r>
            <a:r>
              <a:rPr lang="ko-KR" alt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게시글 글쓰기</a:t>
            </a: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가능</a:t>
            </a:r>
            <a:endParaRPr lang="en-US" altLang="ko-KR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020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161924"/>
            <a:ext cx="8229600" cy="557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8"/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02.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프로젝트 설계 및 구현</a:t>
            </a:r>
            <a:endParaRPr lang="ko-KR" altLang="en-US" sz="2800" b="0" dirty="0">
              <a:solidFill>
                <a:schemeClr val="accent2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27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C9220-5520-7E81-C395-6B79E1B8506F}"/>
              </a:ext>
            </a:extLst>
          </p:cNvPr>
          <p:cNvSpPr txBox="1"/>
          <p:nvPr/>
        </p:nvSpPr>
        <p:spPr>
          <a:xfrm>
            <a:off x="119575" y="719019"/>
            <a:ext cx="704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로드맵 사용설명서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C57DEC-3D49-FDF9-FA0A-783444657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097" y="834421"/>
            <a:ext cx="4680000" cy="34746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4306AC-9EDB-A38B-52B8-55D94BCB418D}"/>
              </a:ext>
            </a:extLst>
          </p:cNvPr>
          <p:cNvSpPr txBox="1"/>
          <p:nvPr/>
        </p:nvSpPr>
        <p:spPr>
          <a:xfrm>
            <a:off x="3242097" y="4492642"/>
            <a:ext cx="5205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▲ 로드맵 사용설명서 구현 화면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5431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161924"/>
            <a:ext cx="8229600" cy="557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8"/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02.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프로젝트 설계 및 구현</a:t>
            </a:r>
            <a:endParaRPr lang="ko-KR" altLang="en-US" sz="2800" b="0" dirty="0">
              <a:solidFill>
                <a:schemeClr val="accent2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28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C9220-5520-7E81-C395-6B79E1B8506F}"/>
              </a:ext>
            </a:extLst>
          </p:cNvPr>
          <p:cNvSpPr txBox="1"/>
          <p:nvPr/>
        </p:nvSpPr>
        <p:spPr>
          <a:xfrm>
            <a:off x="119575" y="719019"/>
            <a:ext cx="704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알파 테스트 </a:t>
            </a:r>
            <a:r>
              <a:rPr lang="en-US" altLang="ko-KR" sz="24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4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동료검토 </a:t>
            </a:r>
            <a:r>
              <a:rPr lang="en-US" altLang="ko-KR" sz="24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Peer Review)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E7FEDF-B815-2CAE-EF3D-867ABF736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38967"/>
            <a:ext cx="2426434" cy="35207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434696-DCAA-E6EA-DD02-F0C1DF8CD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400" y="1338965"/>
            <a:ext cx="2838488" cy="35207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FDA96F8-796D-EAF7-5E74-50FB00BD9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654" y="1338965"/>
            <a:ext cx="2337894" cy="344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77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161924"/>
            <a:ext cx="8229600" cy="557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8"/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02.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프로젝트 설계 및 구현</a:t>
            </a:r>
            <a:endParaRPr lang="ko-KR" altLang="en-US" sz="2800" b="0" dirty="0">
              <a:solidFill>
                <a:schemeClr val="accent2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29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C9220-5520-7E81-C395-6B79E1B8506F}"/>
              </a:ext>
            </a:extLst>
          </p:cNvPr>
          <p:cNvSpPr txBox="1"/>
          <p:nvPr/>
        </p:nvSpPr>
        <p:spPr>
          <a:xfrm>
            <a:off x="119575" y="719019"/>
            <a:ext cx="704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베타 테스트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891DE5-E8F2-C6B4-6C6A-2FB044D3B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1276114"/>
            <a:ext cx="5375928" cy="340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9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161924"/>
            <a:ext cx="8229600" cy="557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8"/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01.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프로젝트 개요</a:t>
            </a:r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및 개발 환경</a:t>
            </a:r>
            <a:endParaRPr sz="2800" b="0" dirty="0">
              <a:solidFill>
                <a:schemeClr val="accent2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231359" y="832750"/>
            <a:ext cx="8455441" cy="1404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팀명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아침햇살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프로젝트명 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학업 정리 로드맵 커뮤니티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UNINOTE</a:t>
            </a:r>
            <a:endParaRPr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3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BC4E6D-DA6E-AAF4-77CC-D1E0F4AC9FA0}"/>
              </a:ext>
            </a:extLst>
          </p:cNvPr>
          <p:cNvSpPr txBox="1"/>
          <p:nvPr/>
        </p:nvSpPr>
        <p:spPr>
          <a:xfrm>
            <a:off x="1365756" y="3703173"/>
            <a:ext cx="6317484" cy="96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Tx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김영원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마인드맵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게시판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디자인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  <a:p>
            <a:pPr>
              <a:lnSpc>
                <a:spcPct val="150000"/>
              </a:lnSpc>
              <a:buClrTx/>
            </a:pP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서동학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 업로드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다운로드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9A7D15-CCF3-963B-8470-455F3006916D}"/>
              </a:ext>
            </a:extLst>
          </p:cNvPr>
          <p:cNvSpPr txBox="1"/>
          <p:nvPr/>
        </p:nvSpPr>
        <p:spPr>
          <a:xfrm>
            <a:off x="1365756" y="2431791"/>
            <a:ext cx="7052622" cy="96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Tx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박동훈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마인드맵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 업로드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다운로드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디자인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  <a:buClrTx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이준영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게시판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 기능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1" name="그래픽 10" descr="팔레트 단색으로 채워진">
            <a:extLst>
              <a:ext uri="{FF2B5EF4-FFF2-40B4-BE49-F238E27FC236}">
                <a16:creationId xmlns:a16="http://schemas.microsoft.com/office/drawing/2014/main" id="{1ECD40A3-2900-6EFF-6DDF-C0391DAE9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672" y="2553942"/>
            <a:ext cx="360000" cy="360000"/>
          </a:xfrm>
          <a:prstGeom prst="rect">
            <a:avLst/>
          </a:prstGeom>
        </p:spPr>
      </p:pic>
      <p:pic>
        <p:nvPicPr>
          <p:cNvPr id="15" name="그래픽 14" descr="클립보드 단색으로 채워진">
            <a:extLst>
              <a:ext uri="{FF2B5EF4-FFF2-40B4-BE49-F238E27FC236}">
                <a16:creationId xmlns:a16="http://schemas.microsoft.com/office/drawing/2014/main" id="{5EDFE732-35BD-DE08-EA99-6F43977A42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7120" y="3009397"/>
            <a:ext cx="360000" cy="360000"/>
          </a:xfrm>
          <a:prstGeom prst="rect">
            <a:avLst/>
          </a:prstGeom>
        </p:spPr>
      </p:pic>
      <p:pic>
        <p:nvPicPr>
          <p:cNvPr id="21" name="그래픽 20" descr="계층 구조형 단색으로 채워진">
            <a:extLst>
              <a:ext uri="{FF2B5EF4-FFF2-40B4-BE49-F238E27FC236}">
                <a16:creationId xmlns:a16="http://schemas.microsoft.com/office/drawing/2014/main" id="{B5C73D6D-F94F-D300-7D5A-DA5D51E1FA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00850" y="2553942"/>
            <a:ext cx="360000" cy="360000"/>
          </a:xfrm>
          <a:prstGeom prst="rect">
            <a:avLst/>
          </a:prstGeom>
        </p:spPr>
      </p:pic>
      <p:pic>
        <p:nvPicPr>
          <p:cNvPr id="25" name="그래픽 24" descr="주소록 단색으로 채워진">
            <a:extLst>
              <a:ext uri="{FF2B5EF4-FFF2-40B4-BE49-F238E27FC236}">
                <a16:creationId xmlns:a16="http://schemas.microsoft.com/office/drawing/2014/main" id="{418928A8-F434-D357-31B6-B17310C35B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6444" y="3009397"/>
            <a:ext cx="360000" cy="360000"/>
          </a:xfrm>
          <a:prstGeom prst="rect">
            <a:avLst/>
          </a:prstGeom>
        </p:spPr>
      </p:pic>
      <p:pic>
        <p:nvPicPr>
          <p:cNvPr id="27" name="그래픽 26" descr="스마트폰 단색으로 채워진">
            <a:extLst>
              <a:ext uri="{FF2B5EF4-FFF2-40B4-BE49-F238E27FC236}">
                <a16:creationId xmlns:a16="http://schemas.microsoft.com/office/drawing/2014/main" id="{168087B0-D4D7-7975-3E8F-D56E55CF18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396" y="2456743"/>
            <a:ext cx="914400" cy="914400"/>
          </a:xfrm>
          <a:prstGeom prst="rect">
            <a:avLst/>
          </a:prstGeom>
        </p:spPr>
      </p:pic>
      <p:pic>
        <p:nvPicPr>
          <p:cNvPr id="29" name="그래픽 28" descr="인터넷 단색으로 채워진">
            <a:extLst>
              <a:ext uri="{FF2B5EF4-FFF2-40B4-BE49-F238E27FC236}">
                <a16:creationId xmlns:a16="http://schemas.microsoft.com/office/drawing/2014/main" id="{1A29EC56-9BCA-9685-009C-EBD6FE0DBB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0396" y="3735485"/>
            <a:ext cx="914400" cy="914400"/>
          </a:xfrm>
          <a:prstGeom prst="rect">
            <a:avLst/>
          </a:prstGeom>
        </p:spPr>
      </p:pic>
      <p:pic>
        <p:nvPicPr>
          <p:cNvPr id="31" name="그래픽 30" descr="열린 폴더 단색으로 채워진">
            <a:extLst>
              <a:ext uri="{FF2B5EF4-FFF2-40B4-BE49-F238E27FC236}">
                <a16:creationId xmlns:a16="http://schemas.microsoft.com/office/drawing/2014/main" id="{2D72313D-0AC7-0A37-698E-ED16A1CA4E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56761" y="2553942"/>
            <a:ext cx="360000" cy="360000"/>
          </a:xfrm>
          <a:prstGeom prst="rect">
            <a:avLst/>
          </a:prstGeom>
        </p:spPr>
      </p:pic>
      <p:pic>
        <p:nvPicPr>
          <p:cNvPr id="41" name="그래픽 40" descr="클립보드 단색으로 채워진">
            <a:extLst>
              <a:ext uri="{FF2B5EF4-FFF2-40B4-BE49-F238E27FC236}">
                <a16:creationId xmlns:a16="http://schemas.microsoft.com/office/drawing/2014/main" id="{1111589D-79F1-A26C-2E03-F068A90AA0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7738" y="3810711"/>
            <a:ext cx="360000" cy="360000"/>
          </a:xfrm>
          <a:prstGeom prst="rect">
            <a:avLst/>
          </a:prstGeom>
        </p:spPr>
      </p:pic>
      <p:pic>
        <p:nvPicPr>
          <p:cNvPr id="42" name="그래픽 41" descr="계층 구조형 단색으로 채워진">
            <a:extLst>
              <a:ext uri="{FF2B5EF4-FFF2-40B4-BE49-F238E27FC236}">
                <a16:creationId xmlns:a16="http://schemas.microsoft.com/office/drawing/2014/main" id="{4E038640-B1E4-9039-7421-D9462F1D77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3560" y="3810711"/>
            <a:ext cx="360000" cy="360000"/>
          </a:xfrm>
          <a:prstGeom prst="rect">
            <a:avLst/>
          </a:prstGeom>
        </p:spPr>
      </p:pic>
      <p:pic>
        <p:nvPicPr>
          <p:cNvPr id="43" name="그래픽 42" descr="주소록 단색으로 채워진">
            <a:extLst>
              <a:ext uri="{FF2B5EF4-FFF2-40B4-BE49-F238E27FC236}">
                <a16:creationId xmlns:a16="http://schemas.microsoft.com/office/drawing/2014/main" id="{9DA64D3F-BEA8-8B09-480A-8F46469942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22055" y="4298091"/>
            <a:ext cx="360000" cy="360000"/>
          </a:xfrm>
          <a:prstGeom prst="rect">
            <a:avLst/>
          </a:prstGeom>
        </p:spPr>
      </p:pic>
      <p:pic>
        <p:nvPicPr>
          <p:cNvPr id="44" name="그래픽 43" descr="열린 폴더 단색으로 채워진">
            <a:extLst>
              <a:ext uri="{FF2B5EF4-FFF2-40B4-BE49-F238E27FC236}">
                <a16:creationId xmlns:a16="http://schemas.microsoft.com/office/drawing/2014/main" id="{B0AB0C35-52FD-889C-8A75-D0148D3928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78248" y="4305125"/>
            <a:ext cx="360000" cy="360000"/>
          </a:xfrm>
          <a:prstGeom prst="rect">
            <a:avLst/>
          </a:prstGeom>
        </p:spPr>
      </p:pic>
      <p:pic>
        <p:nvPicPr>
          <p:cNvPr id="19" name="그래픽 18" descr="팔레트 단색으로 채워진">
            <a:extLst>
              <a:ext uri="{FF2B5EF4-FFF2-40B4-BE49-F238E27FC236}">
                <a16:creationId xmlns:a16="http://schemas.microsoft.com/office/drawing/2014/main" id="{B12594A1-13C7-DAA1-8659-1E905F76D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503" y="3810711"/>
            <a:ext cx="360000" cy="360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161924"/>
            <a:ext cx="8229600" cy="557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8"/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02.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프로젝트 설계 및 구현</a:t>
            </a:r>
            <a:endParaRPr lang="ko-KR" altLang="en-US" sz="2800" b="0" dirty="0">
              <a:solidFill>
                <a:schemeClr val="accent2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30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C9220-5520-7E81-C395-6B79E1B8506F}"/>
              </a:ext>
            </a:extLst>
          </p:cNvPr>
          <p:cNvSpPr txBox="1"/>
          <p:nvPr/>
        </p:nvSpPr>
        <p:spPr>
          <a:xfrm>
            <a:off x="119575" y="719019"/>
            <a:ext cx="704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베타 테스트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136A93-BAEF-81B1-9EE5-943FBF5BC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76114"/>
            <a:ext cx="3983794" cy="22925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A3113C-0B4B-5FC5-3ED4-3ECA3DD06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008" y="1472784"/>
            <a:ext cx="4157187" cy="2095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8AF12F-6A25-3CBF-11B3-C4CC8479206D}"/>
              </a:ext>
            </a:extLst>
          </p:cNvPr>
          <p:cNvSpPr txBox="1"/>
          <p:nvPr/>
        </p:nvSpPr>
        <p:spPr>
          <a:xfrm>
            <a:off x="379127" y="3667331"/>
            <a:ext cx="326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ko-KR" altLang="en-US" sz="20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▲ 게시글 글자 표현 범위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4EF6D8-4C04-37A7-72FB-D8F3BA9ED766}"/>
              </a:ext>
            </a:extLst>
          </p:cNvPr>
          <p:cNvSpPr txBox="1"/>
          <p:nvPr/>
        </p:nvSpPr>
        <p:spPr>
          <a:xfrm>
            <a:off x="4572000" y="3660745"/>
            <a:ext cx="326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ko-KR" altLang="en-US" sz="20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▲ </a:t>
            </a:r>
            <a:r>
              <a:rPr lang="en-US" altLang="ko-KR" sz="20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item </a:t>
            </a:r>
            <a:r>
              <a:rPr lang="ko-KR" altLang="en-US" sz="20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크기 제한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364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161924"/>
            <a:ext cx="8229600" cy="557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8"/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02.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프로젝트 설계 및 구현</a:t>
            </a:r>
            <a:endParaRPr lang="ko-KR" altLang="en-US" sz="2800" b="0" dirty="0">
              <a:solidFill>
                <a:schemeClr val="accent2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31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C9220-5520-7E81-C395-6B79E1B8506F}"/>
              </a:ext>
            </a:extLst>
          </p:cNvPr>
          <p:cNvSpPr txBox="1"/>
          <p:nvPr/>
        </p:nvSpPr>
        <p:spPr>
          <a:xfrm>
            <a:off x="119575" y="719019"/>
            <a:ext cx="704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베타 테스트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99C539-C6DE-C64F-480C-CB2B85FF4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" y="1463599"/>
            <a:ext cx="4351021" cy="2216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97A3CE-A411-149B-ED45-8D65C7BB0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628" y="1216024"/>
            <a:ext cx="3878172" cy="24638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27986F-76B8-BCEE-8EB3-E42B733C4DAC}"/>
              </a:ext>
            </a:extLst>
          </p:cNvPr>
          <p:cNvSpPr txBox="1"/>
          <p:nvPr/>
        </p:nvSpPr>
        <p:spPr>
          <a:xfrm>
            <a:off x="169576" y="3803688"/>
            <a:ext cx="3672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▲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item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drop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범위 제한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E15671-C7AA-E695-9D2E-FF7795D0E673}"/>
              </a:ext>
            </a:extLst>
          </p:cNvPr>
          <p:cNvSpPr txBox="1"/>
          <p:nvPr/>
        </p:nvSpPr>
        <p:spPr>
          <a:xfrm>
            <a:off x="4728876" y="3797376"/>
            <a:ext cx="3672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ko-KR" altLang="en-US" sz="20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▲ 회원가입 아이디 제한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8310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161924"/>
            <a:ext cx="8229600" cy="557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8"/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03.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프로젝트 시연 및 마무리</a:t>
            </a: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32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C9220-5520-7E81-C395-6B79E1B8506F}"/>
              </a:ext>
            </a:extLst>
          </p:cNvPr>
          <p:cNvSpPr txBox="1"/>
          <p:nvPr/>
        </p:nvSpPr>
        <p:spPr>
          <a:xfrm>
            <a:off x="119575" y="719019"/>
            <a:ext cx="704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시연 동영상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6616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161924"/>
            <a:ext cx="8229600" cy="557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8"/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03.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프로젝트 시연 및 마무리</a:t>
            </a: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33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C9220-5520-7E81-C395-6B79E1B8506F}"/>
              </a:ext>
            </a:extLst>
          </p:cNvPr>
          <p:cNvSpPr txBox="1"/>
          <p:nvPr/>
        </p:nvSpPr>
        <p:spPr>
          <a:xfrm>
            <a:off x="119575" y="719019"/>
            <a:ext cx="704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앱 시연 동영상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950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161924"/>
            <a:ext cx="8229600" cy="557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8"/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03.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프로젝트 시연 및 마무리</a:t>
            </a: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34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C9220-5520-7E81-C395-6B79E1B8506F}"/>
              </a:ext>
            </a:extLst>
          </p:cNvPr>
          <p:cNvSpPr txBox="1"/>
          <p:nvPr/>
        </p:nvSpPr>
        <p:spPr>
          <a:xfrm>
            <a:off x="119575" y="719019"/>
            <a:ext cx="704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마무리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5DF83-5915-2B5B-F270-982EC13FCD45}"/>
              </a:ext>
            </a:extLst>
          </p:cNvPr>
          <p:cNvSpPr txBox="1"/>
          <p:nvPr/>
        </p:nvSpPr>
        <p:spPr>
          <a:xfrm>
            <a:off x="253218" y="1242951"/>
            <a:ext cx="8778240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Tx/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활용 기대 효과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CA0899-EF99-7E91-B460-98320B0645F1}"/>
              </a:ext>
            </a:extLst>
          </p:cNvPr>
          <p:cNvSpPr txBox="1"/>
          <p:nvPr/>
        </p:nvSpPr>
        <p:spPr>
          <a:xfrm>
            <a:off x="513472" y="1823609"/>
            <a:ext cx="8630528" cy="1425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선배들의 로드맵을 통해 </a:t>
            </a: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앞으로의 학업과 진로의 길잡이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삼을 수 있음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lvl="3" indent="-342900">
              <a:lnSpc>
                <a:spcPct val="15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지금까지 </a:t>
            </a: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자신이 공부해온 내용을 한눈에 정리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할 수 있음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lvl="3" indent="-342900">
              <a:lnSpc>
                <a:spcPct val="15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취업 시에 지금까지의 학업 내용을 </a:t>
            </a: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포트폴리오로 활용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할 수 있음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A024BB-0FB1-6E01-7881-B2740173EEED}"/>
              </a:ext>
            </a:extLst>
          </p:cNvPr>
          <p:cNvSpPr txBox="1"/>
          <p:nvPr/>
        </p:nvSpPr>
        <p:spPr>
          <a:xfrm>
            <a:off x="253218" y="3249577"/>
            <a:ext cx="8778240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Tx/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향후 계획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D76A9A-E79E-5E7C-A6F8-FC646391ED14}"/>
              </a:ext>
            </a:extLst>
          </p:cNvPr>
          <p:cNvSpPr txBox="1"/>
          <p:nvPr/>
        </p:nvSpPr>
        <p:spPr>
          <a:xfrm>
            <a:off x="513472" y="3830235"/>
            <a:ext cx="8630528" cy="964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로드맵 전체를 도식화 할 수 있으면 좋을 거 같음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ClrTx/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학과별로 나누거나 과목별로 로드맵 생성 등 범용성 높일 계획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8354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35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0" name="Google Shape;130;p24"/>
          <p:cNvSpPr txBox="1">
            <a:spLocks noGrp="1"/>
          </p:cNvSpPr>
          <p:nvPr>
            <p:ph type="title" idx="4294967295"/>
          </p:nvPr>
        </p:nvSpPr>
        <p:spPr>
          <a:xfrm>
            <a:off x="2567354" y="2934478"/>
            <a:ext cx="4009293" cy="10760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8" algn="ctr"/>
            <a:r>
              <a:rPr lang="ko-KR" altLang="en-US" sz="6000" b="0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감사합니다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42DC36-D79C-F8D4-EE03-F0B64FB3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000" y="700138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00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CC57C7E-2862-7381-5B98-E31E51DAE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432300"/>
            <a:ext cx="5905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래픽 4" descr="남성 프로그래머 단색으로 채워진">
            <a:extLst>
              <a:ext uri="{FF2B5EF4-FFF2-40B4-BE49-F238E27FC236}">
                <a16:creationId xmlns:a16="http://schemas.microsoft.com/office/drawing/2014/main" id="{E0E36A4C-F26E-148B-5832-86F85B9EE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1999" y="3132512"/>
            <a:ext cx="1080000" cy="10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157B45-99D2-576D-2758-3896B34CF0D8}"/>
              </a:ext>
            </a:extLst>
          </p:cNvPr>
          <p:cNvSpPr txBox="1"/>
          <p:nvPr/>
        </p:nvSpPr>
        <p:spPr>
          <a:xfrm>
            <a:off x="2988874" y="4455274"/>
            <a:ext cx="3166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어떤 직업</a:t>
            </a: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 </a:t>
            </a:r>
            <a:r>
              <a:rPr lang="ko-KR" altLang="en-US" sz="240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어떤 공부</a:t>
            </a: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Google Shape;132;p24">
            <a:extLst>
              <a:ext uri="{FF2B5EF4-FFF2-40B4-BE49-F238E27FC236}">
                <a16:creationId xmlns:a16="http://schemas.microsoft.com/office/drawing/2014/main" id="{BE7EB9DC-67F6-6BB2-38DD-6F08430B8D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4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161924"/>
            <a:ext cx="8229600" cy="557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8"/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01.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프로젝트 개요</a:t>
            </a:r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및 개발 환경</a:t>
            </a:r>
            <a:endParaRPr sz="2800" b="0" dirty="0">
              <a:solidFill>
                <a:schemeClr val="accent2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5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9A7D15-CCF3-963B-8470-455F3006916D}"/>
              </a:ext>
            </a:extLst>
          </p:cNvPr>
          <p:cNvSpPr txBox="1"/>
          <p:nvPr/>
        </p:nvSpPr>
        <p:spPr>
          <a:xfrm>
            <a:off x="2884276" y="2718739"/>
            <a:ext cx="5701869" cy="1692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진로와 학업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관련한 공부 과정 정리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다른 사람들과 </a:t>
            </a:r>
            <a:r>
              <a:rPr lang="ko-KR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정보 공유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하는 커뮤니티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정리한 공부 과정을 </a:t>
            </a:r>
            <a:r>
              <a:rPr lang="ko-KR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포트폴리오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활용 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3D9980F-6BDE-F91F-CEDC-9E408F151DFB}"/>
              </a:ext>
            </a:extLst>
          </p:cNvPr>
          <p:cNvGrpSpPr/>
          <p:nvPr/>
        </p:nvGrpSpPr>
        <p:grpSpPr>
          <a:xfrm>
            <a:off x="457200" y="1727970"/>
            <a:ext cx="2160000" cy="2160000"/>
            <a:chOff x="689588" y="1045032"/>
            <a:chExt cx="2880000" cy="288000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71884DF-0A32-AC4D-1EBF-50BC40E2DEFA}"/>
                </a:ext>
              </a:extLst>
            </p:cNvPr>
            <p:cNvSpPr/>
            <p:nvPr/>
          </p:nvSpPr>
          <p:spPr>
            <a:xfrm>
              <a:off x="689588" y="1045032"/>
              <a:ext cx="2880000" cy="2880000"/>
            </a:xfrm>
            <a:prstGeom prst="ellipse">
              <a:avLst/>
            </a:prstGeom>
            <a:ln w="508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그래픽 25" descr="사용자 단색으로 채워진">
              <a:extLst>
                <a:ext uri="{FF2B5EF4-FFF2-40B4-BE49-F238E27FC236}">
                  <a16:creationId xmlns:a16="http://schemas.microsoft.com/office/drawing/2014/main" id="{E2BCA9B3-6280-1C94-DE7F-794085602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45689" y="1442674"/>
              <a:ext cx="2160000" cy="2160000"/>
            </a:xfrm>
            <a:prstGeom prst="rect">
              <a:avLst/>
            </a:prstGeom>
          </p:spPr>
        </p:pic>
      </p:grpSp>
      <p:pic>
        <p:nvPicPr>
          <p:cNvPr id="17" name="그래픽 16" descr="바이러스성 단색으로 채워진">
            <a:extLst>
              <a:ext uri="{FF2B5EF4-FFF2-40B4-BE49-F238E27FC236}">
                <a16:creationId xmlns:a16="http://schemas.microsoft.com/office/drawing/2014/main" id="{333E1BA7-94DA-709A-487A-47050B83A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87896" y="1580789"/>
            <a:ext cx="936000" cy="936000"/>
          </a:xfrm>
          <a:prstGeom prst="rect">
            <a:avLst/>
          </a:prstGeom>
        </p:spPr>
      </p:pic>
      <p:pic>
        <p:nvPicPr>
          <p:cNvPr id="45" name="그래픽 44" descr="책상 단색으로 채워진">
            <a:extLst>
              <a:ext uri="{FF2B5EF4-FFF2-40B4-BE49-F238E27FC236}">
                <a16:creationId xmlns:a16="http://schemas.microsoft.com/office/drawing/2014/main" id="{41C41BBD-48AD-6FD7-BD05-1FA653DA59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4276" y="1584387"/>
            <a:ext cx="936000" cy="936000"/>
          </a:xfrm>
          <a:prstGeom prst="rect">
            <a:avLst/>
          </a:prstGeom>
        </p:spPr>
      </p:pic>
      <p:pic>
        <p:nvPicPr>
          <p:cNvPr id="35" name="그래픽 34" descr="배지 팔로우 단색으로 채워진">
            <a:extLst>
              <a:ext uri="{FF2B5EF4-FFF2-40B4-BE49-F238E27FC236}">
                <a16:creationId xmlns:a16="http://schemas.microsoft.com/office/drawing/2014/main" id="{7A8DFAA9-18C2-F9CD-4E76-4E71C30077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20276" y="1872387"/>
            <a:ext cx="360000" cy="360000"/>
          </a:xfrm>
          <a:prstGeom prst="rect">
            <a:avLst/>
          </a:prstGeom>
        </p:spPr>
      </p:pic>
      <p:pic>
        <p:nvPicPr>
          <p:cNvPr id="3" name="그래픽 2" descr="문서 단색으로 채워진">
            <a:extLst>
              <a:ext uri="{FF2B5EF4-FFF2-40B4-BE49-F238E27FC236}">
                <a16:creationId xmlns:a16="http://schemas.microsoft.com/office/drawing/2014/main" id="{2A328090-605B-3E5B-6BF7-DF31279EDA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77216" y="1580789"/>
            <a:ext cx="936000" cy="936000"/>
          </a:xfrm>
          <a:prstGeom prst="rect">
            <a:avLst/>
          </a:prstGeom>
        </p:spPr>
      </p:pic>
      <p:pic>
        <p:nvPicPr>
          <p:cNvPr id="13" name="그래픽 12" descr="배지 팔로우 단색으로 채워진">
            <a:extLst>
              <a:ext uri="{FF2B5EF4-FFF2-40B4-BE49-F238E27FC236}">
                <a16:creationId xmlns:a16="http://schemas.microsoft.com/office/drawing/2014/main" id="{26A33B78-A523-84A5-4EDD-51210D1AB9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23896" y="187238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62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5A20B5DC-C7C2-73E2-9FB3-99FBAD497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173247"/>
              </p:ext>
            </p:extLst>
          </p:nvPr>
        </p:nvGraphicFramePr>
        <p:xfrm>
          <a:off x="518160" y="790336"/>
          <a:ext cx="7920000" cy="4032000"/>
        </p:xfrm>
        <a:graphic>
          <a:graphicData uri="http://schemas.openxmlformats.org/drawingml/2006/table">
            <a:tbl>
              <a:tblPr/>
              <a:tblGrid>
                <a:gridCol w="2527960">
                  <a:extLst>
                    <a:ext uri="{9D8B030D-6E8A-4147-A177-3AD203B41FA5}">
                      <a16:colId xmlns:a16="http://schemas.microsoft.com/office/drawing/2014/main" val="51556207"/>
                    </a:ext>
                  </a:extLst>
                </a:gridCol>
                <a:gridCol w="3453740">
                  <a:extLst>
                    <a:ext uri="{9D8B030D-6E8A-4147-A177-3AD203B41FA5}">
                      <a16:colId xmlns:a16="http://schemas.microsoft.com/office/drawing/2014/main" val="3795995505"/>
                    </a:ext>
                  </a:extLst>
                </a:gridCol>
                <a:gridCol w="1938300">
                  <a:extLst>
                    <a:ext uri="{9D8B030D-6E8A-4147-A177-3AD203B41FA5}">
                      <a16:colId xmlns:a16="http://schemas.microsoft.com/office/drawing/2014/main" val="2070918537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marL="0" marR="1016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개발 환경</a:t>
                      </a:r>
                      <a:endParaRPr lang="en-US" sz="2400" kern="0" spc="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016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개발 도구</a:t>
                      </a:r>
                      <a:endParaRPr lang="en-US" sz="2400" kern="0" spc="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016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사용 언어</a:t>
                      </a:r>
                      <a:endParaRPr lang="en-US" sz="2400" kern="0" spc="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33926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marL="0" marR="10160" lvl="4" indent="0" algn="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WEB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016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016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JavaScript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079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689275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marL="0" marR="10160" lvl="4" indent="0" algn="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APP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016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016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Kotlin, Java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437688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marL="0" marR="10160" lvl="4" indent="0" algn="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WEB SERVER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016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016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JSP, PHP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491252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marL="0" marR="10160" lvl="4" indent="0" algn="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DBMS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016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016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136263"/>
                  </a:ext>
                </a:extLst>
              </a:tr>
            </a:tbl>
          </a:graphicData>
        </a:graphic>
      </p:graphicFrame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161924"/>
            <a:ext cx="8229600" cy="557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8"/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01.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프로젝트 개요</a:t>
            </a:r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및 개발 환경</a:t>
            </a:r>
            <a:endParaRPr sz="2800" b="0" dirty="0">
              <a:solidFill>
                <a:schemeClr val="accent2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6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7" name="그래픽 46" descr="인터넷 단색으로 채워진">
            <a:extLst>
              <a:ext uri="{FF2B5EF4-FFF2-40B4-BE49-F238E27FC236}">
                <a16:creationId xmlns:a16="http://schemas.microsoft.com/office/drawing/2014/main" id="{36632BBD-9300-108F-650A-AB0CF82BC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511" y="1462444"/>
            <a:ext cx="720000" cy="720000"/>
          </a:xfrm>
          <a:prstGeom prst="rect">
            <a:avLst/>
          </a:prstGeom>
        </p:spPr>
      </p:pic>
      <p:pic>
        <p:nvPicPr>
          <p:cNvPr id="55" name="그래픽 54" descr="스마트폰 단색으로 채워진">
            <a:extLst>
              <a:ext uri="{FF2B5EF4-FFF2-40B4-BE49-F238E27FC236}">
                <a16:creationId xmlns:a16="http://schemas.microsoft.com/office/drawing/2014/main" id="{6A72EC8E-D716-B3A5-66CA-14DACD106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5511" y="2295050"/>
            <a:ext cx="720000" cy="720000"/>
          </a:xfrm>
          <a:prstGeom prst="rect">
            <a:avLst/>
          </a:prstGeom>
        </p:spPr>
      </p:pic>
      <p:pic>
        <p:nvPicPr>
          <p:cNvPr id="40" name="그래픽 39" descr="데이터베이스 단색으로 채워진">
            <a:extLst>
              <a:ext uri="{FF2B5EF4-FFF2-40B4-BE49-F238E27FC236}">
                <a16:creationId xmlns:a16="http://schemas.microsoft.com/office/drawing/2014/main" id="{198679EC-F37A-2E2B-11C0-97011AC4C4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5511" y="3169656"/>
            <a:ext cx="720000" cy="720000"/>
          </a:xfrm>
          <a:prstGeom prst="rect">
            <a:avLst/>
          </a:prstGeom>
        </p:spPr>
      </p:pic>
      <p:pic>
        <p:nvPicPr>
          <p:cNvPr id="56" name="그래픽 55" descr="서버 단색으로 채워진">
            <a:extLst>
              <a:ext uri="{FF2B5EF4-FFF2-40B4-BE49-F238E27FC236}">
                <a16:creationId xmlns:a16="http://schemas.microsoft.com/office/drawing/2014/main" id="{A27395E2-5C59-538C-9A79-475E7C8B5E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511" y="4042110"/>
            <a:ext cx="720000" cy="720000"/>
          </a:xfrm>
          <a:prstGeom prst="rect">
            <a:avLst/>
          </a:prstGeom>
        </p:spPr>
      </p:pic>
      <p:pic>
        <p:nvPicPr>
          <p:cNvPr id="6165" name="Picture 21" descr="Android Studio]Bottom Navigation View">
            <a:extLst>
              <a:ext uri="{FF2B5EF4-FFF2-40B4-BE49-F238E27FC236}">
                <a16:creationId xmlns:a16="http://schemas.microsoft.com/office/drawing/2014/main" id="{3CB5AC03-D573-C297-B878-AB53D624F3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6" t="16957" r="8867" b="16643"/>
          <a:stretch/>
        </p:blipFill>
        <p:spPr bwMode="auto">
          <a:xfrm>
            <a:off x="3340511" y="2310290"/>
            <a:ext cx="1440000" cy="72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7" name="Picture 23" descr="GitHub Logo, history, meaning, symbol, PNG">
            <a:extLst>
              <a:ext uri="{FF2B5EF4-FFF2-40B4-BE49-F238E27FC236}">
                <a16:creationId xmlns:a16="http://schemas.microsoft.com/office/drawing/2014/main" id="{B48B7F85-FB8C-D43F-3959-F150DFEF8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7" b="21810"/>
          <a:stretch/>
        </p:blipFill>
        <p:spPr bwMode="auto">
          <a:xfrm>
            <a:off x="4835820" y="2407261"/>
            <a:ext cx="1440000" cy="49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9" name="Picture 25" descr="이클립스 아이콘을 작업 표시줄에 고정시키기 - 개발자스럽다">
            <a:extLst>
              <a:ext uri="{FF2B5EF4-FFF2-40B4-BE49-F238E27FC236}">
                <a16:creationId xmlns:a16="http://schemas.microsoft.com/office/drawing/2014/main" id="{A68B05B9-AC09-9444-8564-0E2FF785A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780" y="1612676"/>
            <a:ext cx="1800000" cy="4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1" name="Picture 27">
            <a:extLst>
              <a:ext uri="{FF2B5EF4-FFF2-40B4-BE49-F238E27FC236}">
                <a16:creationId xmlns:a16="http://schemas.microsoft.com/office/drawing/2014/main" id="{5E307C1D-6242-9220-CB66-E23F5A169D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24773" r="8196" b="25000"/>
          <a:stretch/>
        </p:blipFill>
        <p:spPr bwMode="auto">
          <a:xfrm>
            <a:off x="3996780" y="3236424"/>
            <a:ext cx="1440000" cy="59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15D0F020-25F5-88DA-CE52-6BD1FF1BCC3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880" y="4039999"/>
            <a:ext cx="13958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92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7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7</a:t>
            </a:fld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467" name="Google Shape;467;p47"/>
          <p:cNvGraphicFramePr/>
          <p:nvPr>
            <p:extLst>
              <p:ext uri="{D42A27DB-BD31-4B8C-83A1-F6EECF244321}">
                <p14:modId xmlns:p14="http://schemas.microsoft.com/office/powerpoint/2010/main" val="2671810064"/>
              </p:ext>
            </p:extLst>
          </p:nvPr>
        </p:nvGraphicFramePr>
        <p:xfrm>
          <a:off x="216699" y="1036739"/>
          <a:ext cx="8710601" cy="3338316"/>
        </p:xfrm>
        <a:graphic>
          <a:graphicData uri="http://schemas.openxmlformats.org/drawingml/2006/table">
            <a:tbl>
              <a:tblPr>
                <a:noFill/>
                <a:tableStyleId>{92904424-68CA-41A6-A126-53E7637C615E}</a:tableStyleId>
              </a:tblPr>
              <a:tblGrid>
                <a:gridCol w="2230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3153262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20857494"/>
                    </a:ext>
                  </a:extLst>
                </a:gridCol>
                <a:gridCol w="4097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0229">
                  <a:extLst>
                    <a:ext uri="{9D8B030D-6E8A-4147-A177-3AD203B41FA5}">
                      <a16:colId xmlns:a16="http://schemas.microsoft.com/office/drawing/2014/main" val="357842705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563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9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10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11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12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</a:t>
                      </a: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3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solidFill>
                            <a:schemeClr val="lt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Open Sans"/>
                          <a:sym typeface="Open Sans"/>
                        </a:rPr>
                        <a:t>아이디어 도출</a:t>
                      </a:r>
                      <a:endParaRPr sz="16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5AF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5AF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3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lt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Open Sans"/>
                          <a:sym typeface="Open Sans"/>
                        </a:rPr>
                        <a:t>웹 개발</a:t>
                      </a:r>
                      <a:endParaRPr sz="16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gridSpan="1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3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lt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Open Sans"/>
                          <a:sym typeface="Open Sans"/>
                        </a:rPr>
                        <a:t>앱 개발</a:t>
                      </a:r>
                      <a:endParaRPr sz="16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63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lt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Open Sans"/>
                          <a:sym typeface="Open Sans"/>
                        </a:rPr>
                        <a:t>버그 수정</a:t>
                      </a:r>
                      <a:endParaRPr sz="16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ym typeface="Open Sans"/>
                      </a:endParaRPr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98C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63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lt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Open Sans"/>
                          <a:sym typeface="Open Sans"/>
                        </a:rPr>
                        <a:t>최종 점검 및 발표 준비</a:t>
                      </a:r>
                      <a:endParaRPr sz="16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5AFD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5AF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5AF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5AF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5AFD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5AF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5AF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5AF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5AF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Google Shape;239;p35">
            <a:extLst>
              <a:ext uri="{FF2B5EF4-FFF2-40B4-BE49-F238E27FC236}">
                <a16:creationId xmlns:a16="http://schemas.microsoft.com/office/drawing/2014/main" id="{2D01213D-3ADF-0EE4-35EE-77126C8551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80219"/>
            <a:ext cx="8229600" cy="721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일정</a:t>
            </a:r>
            <a:endParaRPr sz="4000" dirty="0">
              <a:solidFill>
                <a:schemeClr val="accent2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161924"/>
            <a:ext cx="8229600" cy="557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8"/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02.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프로젝트 설계 및 구현</a:t>
            </a:r>
            <a:endParaRPr lang="ko-KR" altLang="en-US" sz="2800" b="0" dirty="0">
              <a:solidFill>
                <a:schemeClr val="accent2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8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C9220-5520-7E81-C395-6B79E1B8506F}"/>
              </a:ext>
            </a:extLst>
          </p:cNvPr>
          <p:cNvSpPr txBox="1"/>
          <p:nvPr/>
        </p:nvSpPr>
        <p:spPr>
          <a:xfrm>
            <a:off x="119575" y="719019"/>
            <a:ext cx="704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 구성도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AFE46DB-7D5D-9E50-756B-5638E73A4C51}"/>
              </a:ext>
            </a:extLst>
          </p:cNvPr>
          <p:cNvSpPr/>
          <p:nvPr/>
        </p:nvSpPr>
        <p:spPr>
          <a:xfrm>
            <a:off x="1300645" y="3052880"/>
            <a:ext cx="1066801" cy="762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1" dirty="0">
                <a:solidFill>
                  <a:srgbClr val="464646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WEB</a:t>
            </a:r>
          </a:p>
          <a:p>
            <a:pPr algn="ctr"/>
            <a:r>
              <a:rPr lang="en-US" sz="2001" dirty="0">
                <a:solidFill>
                  <a:srgbClr val="464646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(JSP)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C2347B9-AA30-902C-554D-4A46FCCBD272}"/>
              </a:ext>
            </a:extLst>
          </p:cNvPr>
          <p:cNvSpPr/>
          <p:nvPr/>
        </p:nvSpPr>
        <p:spPr>
          <a:xfrm>
            <a:off x="3696283" y="1571259"/>
            <a:ext cx="1371601" cy="609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1" dirty="0">
                <a:solidFill>
                  <a:srgbClr val="464646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Browser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6A32499-3022-7EC1-0FE7-3B7B9CD568D3}"/>
              </a:ext>
            </a:extLst>
          </p:cNvPr>
          <p:cNvSpPr/>
          <p:nvPr/>
        </p:nvSpPr>
        <p:spPr>
          <a:xfrm>
            <a:off x="6396721" y="2920889"/>
            <a:ext cx="1066801" cy="762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1" dirty="0">
                <a:solidFill>
                  <a:srgbClr val="464646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APP</a:t>
            </a:r>
          </a:p>
          <a:p>
            <a:pPr algn="ctr"/>
            <a:r>
              <a:rPr lang="en-US" sz="2001" dirty="0">
                <a:solidFill>
                  <a:srgbClr val="464646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(PHP)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11187EF-9D27-FF4C-94A1-B07E094C9440}"/>
              </a:ext>
            </a:extLst>
          </p:cNvPr>
          <p:cNvSpPr/>
          <p:nvPr/>
        </p:nvSpPr>
        <p:spPr>
          <a:xfrm>
            <a:off x="3391483" y="2692290"/>
            <a:ext cx="1981201" cy="609600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1" dirty="0">
                <a:solidFill>
                  <a:srgbClr val="464646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JSP Hosting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896A265-F159-04DC-1AD0-6E455673EABC}"/>
              </a:ext>
            </a:extLst>
          </p:cNvPr>
          <p:cNvSpPr/>
          <p:nvPr/>
        </p:nvSpPr>
        <p:spPr>
          <a:xfrm>
            <a:off x="3391483" y="3814881"/>
            <a:ext cx="1981201" cy="609600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1" dirty="0">
                <a:solidFill>
                  <a:srgbClr val="464646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DB Hosting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906CA1-63FE-2FA5-2088-78414326B734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367446" y="2997090"/>
            <a:ext cx="1024037" cy="43679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788B203-85A5-2CA5-D01B-0DC2EC83D7FC}"/>
              </a:ext>
            </a:extLst>
          </p:cNvPr>
          <p:cNvCxnSpPr>
            <a:cxnSpLocks/>
            <a:stCxn id="21" idx="0"/>
            <a:endCxn id="19" idx="2"/>
          </p:cNvCxnSpPr>
          <p:nvPr/>
        </p:nvCxnSpPr>
        <p:spPr>
          <a:xfrm flipV="1">
            <a:off x="4382083" y="2180862"/>
            <a:ext cx="0" cy="51143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B7845CA-189F-0A64-6F43-F54C9862C063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 flipV="1">
            <a:off x="5372684" y="3301890"/>
            <a:ext cx="1024037" cy="817791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8E2699B-123F-AF66-B6D5-8CD94184588E}"/>
              </a:ext>
            </a:extLst>
          </p:cNvPr>
          <p:cNvSpPr/>
          <p:nvPr/>
        </p:nvSpPr>
        <p:spPr>
          <a:xfrm>
            <a:off x="6244319" y="1571259"/>
            <a:ext cx="1371601" cy="609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1" dirty="0">
                <a:solidFill>
                  <a:srgbClr val="464646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Android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3F17752-B115-715D-FE3A-05418B4EAAA4}"/>
              </a:ext>
            </a:extLst>
          </p:cNvPr>
          <p:cNvCxnSpPr>
            <a:cxnSpLocks/>
            <a:stCxn id="26" idx="2"/>
            <a:endCxn id="20" idx="0"/>
          </p:cNvCxnSpPr>
          <p:nvPr/>
        </p:nvCxnSpPr>
        <p:spPr>
          <a:xfrm>
            <a:off x="6930120" y="2180859"/>
            <a:ext cx="2" cy="74003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B2739E92-2773-2B6B-9A8A-43D95A6AE042}"/>
              </a:ext>
            </a:extLst>
          </p:cNvPr>
          <p:cNvCxnSpPr>
            <a:cxnSpLocks/>
            <a:stCxn id="18" idx="2"/>
            <a:endCxn id="22" idx="1"/>
          </p:cNvCxnSpPr>
          <p:nvPr/>
        </p:nvCxnSpPr>
        <p:spPr>
          <a:xfrm rot="16200000" flipH="1">
            <a:off x="2460364" y="3188562"/>
            <a:ext cx="304800" cy="1557437"/>
          </a:xfrm>
          <a:prstGeom prst="bentConnector2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617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161924"/>
            <a:ext cx="8229600" cy="5570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8"/>
            <a:r>
              <a:rPr lang="en-US" altLang="ko-KR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02. </a:t>
            </a:r>
            <a:r>
              <a:rPr lang="ko-KR" altLang="en-US" sz="2800" b="0" dirty="0">
                <a:solidFill>
                  <a:schemeClr val="accent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/>
                <a:sym typeface="Open Sans"/>
              </a:rPr>
              <a:t>프로젝트 설계 및 구현</a:t>
            </a:r>
            <a:endParaRPr lang="ko-KR" altLang="en-US" sz="2800" b="0" dirty="0">
              <a:solidFill>
                <a:schemeClr val="accent2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fld id="{00000000-1234-1234-1234-123412341234}" type="slidenum">
              <a:rPr lang="en">
                <a:solidFill>
                  <a:schemeClr val="accent2">
                    <a:lumMod val="50000"/>
                  </a:schemeClr>
                </a:solidFill>
              </a:rPr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Char char="§"/>
              </a:pPr>
              <a:t>9</a:t>
            </a:fld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C9220-5520-7E81-C395-6B79E1B8506F}"/>
              </a:ext>
            </a:extLst>
          </p:cNvPr>
          <p:cNvSpPr txBox="1"/>
          <p:nvPr/>
        </p:nvSpPr>
        <p:spPr>
          <a:xfrm>
            <a:off x="119575" y="719019"/>
            <a:ext cx="704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데이터베이스 구성도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6D0945-15C9-FCC1-CC0B-526484FDC8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1" t="-1" r="201" b="49841"/>
          <a:stretch/>
        </p:blipFill>
        <p:spPr>
          <a:xfrm>
            <a:off x="119575" y="1305169"/>
            <a:ext cx="4373493" cy="3456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590483-FAA9-3539-41CB-C2C4564260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4572000" y="1180684"/>
            <a:ext cx="4387431" cy="3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7106"/>
      </p:ext>
    </p:extLst>
  </p:cSld>
  <p:clrMapOvr>
    <a:masterClrMapping/>
  </p:clrMapOvr>
</p:sld>
</file>

<file path=ppt/theme/theme1.xml><?xml version="1.0" encoding="utf-8"?>
<a:theme xmlns:a="http://schemas.openxmlformats.org/drawingml/2006/main" name="Mercut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5AFDC"/>
      </a:accent1>
      <a:accent2>
        <a:srgbClr val="1D98C7"/>
      </a:accent2>
      <a:accent3>
        <a:srgbClr val="ED9E46"/>
      </a:accent3>
      <a:accent4>
        <a:srgbClr val="FFC800"/>
      </a:accent4>
      <a:accent5>
        <a:srgbClr val="CCCCCC"/>
      </a:accent5>
      <a:accent6>
        <a:srgbClr val="EFEFEF"/>
      </a:accent6>
      <a:hlink>
        <a:srgbClr val="1D98C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2428</TotalTime>
  <Words>849</Words>
  <Application>Microsoft Office PowerPoint</Application>
  <PresentationFormat>화면 슬라이드 쇼(16:9)</PresentationFormat>
  <Paragraphs>208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에스코어 드림 5 Medium</vt:lpstr>
      <vt:lpstr>에스코어 드림 6 Bold</vt:lpstr>
      <vt:lpstr>Montserrat</vt:lpstr>
      <vt:lpstr>Arial</vt:lpstr>
      <vt:lpstr>Times New Roman</vt:lpstr>
      <vt:lpstr>Open Sans</vt:lpstr>
      <vt:lpstr>에스코어 드림 7 ExtraBold</vt:lpstr>
      <vt:lpstr>a타이틀고딕2</vt:lpstr>
      <vt:lpstr>Wingdings</vt:lpstr>
      <vt:lpstr>Mercutio template</vt:lpstr>
      <vt:lpstr>UNINOTE 학업 정리 로드맵 커뮤니티</vt:lpstr>
      <vt:lpstr>목차</vt:lpstr>
      <vt:lpstr>01. 프로젝트 개요 및 개발 환경</vt:lpstr>
      <vt:lpstr>PowerPoint 프레젠테이션</vt:lpstr>
      <vt:lpstr>01. 프로젝트 개요 및 개발 환경</vt:lpstr>
      <vt:lpstr>01. 프로젝트 개요 및 개발 환경</vt:lpstr>
      <vt:lpstr>프로젝트 일정</vt:lpstr>
      <vt:lpstr>02. 프로젝트 설계 및 구현</vt:lpstr>
      <vt:lpstr>02. 프로젝트 설계 및 구현</vt:lpstr>
      <vt:lpstr>02. 프로젝트 설계 및 구현</vt:lpstr>
      <vt:lpstr>02. 프로젝트 설계 및 구현</vt:lpstr>
      <vt:lpstr>02. 프로젝트 설계 및 구현</vt:lpstr>
      <vt:lpstr>02. 프로젝트 설계 및 구현</vt:lpstr>
      <vt:lpstr>02. 프로젝트 설계 및 구현</vt:lpstr>
      <vt:lpstr>02. 프로젝트 설계 및 구현</vt:lpstr>
      <vt:lpstr>02. 프로젝트 설계 및 구현</vt:lpstr>
      <vt:lpstr>02. 프로젝트 설계 및 구현</vt:lpstr>
      <vt:lpstr>02. 프로젝트 설계 및 구현</vt:lpstr>
      <vt:lpstr>02. 프로젝트 설계 및 구현</vt:lpstr>
      <vt:lpstr>02. 프로젝트 설계 및 구현</vt:lpstr>
      <vt:lpstr>02. 프로젝트 설계 및 구현</vt:lpstr>
      <vt:lpstr>02. 프로젝트 설계 및 구현</vt:lpstr>
      <vt:lpstr>02. 프로젝트 설계 및 구현</vt:lpstr>
      <vt:lpstr>02. 프로젝트 설계 및 구현</vt:lpstr>
      <vt:lpstr>02. 프로젝트 설계 및 구현</vt:lpstr>
      <vt:lpstr>02. 프로젝트 설계 및 구현</vt:lpstr>
      <vt:lpstr>02. 프로젝트 설계 및 구현</vt:lpstr>
      <vt:lpstr>02. 프로젝트 설계 및 구현</vt:lpstr>
      <vt:lpstr>02. 프로젝트 설계 및 구현</vt:lpstr>
      <vt:lpstr>02. 프로젝트 설계 및 구현</vt:lpstr>
      <vt:lpstr>02. 프로젝트 설계 및 구현</vt:lpstr>
      <vt:lpstr>03. 프로젝트 시연 및 마무리</vt:lpstr>
      <vt:lpstr>03. 프로젝트 시연 및 마무리</vt:lpstr>
      <vt:lpstr>03. 프로젝트 시연 및 마무리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UNINOTE 학업 정리 로드맵 커뮤니티</dc:title>
  <dc:creator>Dong Hun Park</dc:creator>
  <cp:lastModifiedBy>김 영원</cp:lastModifiedBy>
  <cp:revision>44</cp:revision>
  <dcterms:modified xsi:type="dcterms:W3CDTF">2022-09-09T04:15:05Z</dcterms:modified>
</cp:coreProperties>
</file>